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2"/>
  </p:notesMasterIdLst>
  <p:sldIdLst>
    <p:sldId id="256" r:id="rId3"/>
    <p:sldId id="258" r:id="rId4"/>
    <p:sldId id="260" r:id="rId5"/>
    <p:sldId id="365" r:id="rId6"/>
    <p:sldId id="309" r:id="rId7"/>
    <p:sldId id="264" r:id="rId8"/>
    <p:sldId id="265" r:id="rId9"/>
    <p:sldId id="288" r:id="rId10"/>
    <p:sldId id="289" r:id="rId11"/>
    <p:sldId id="291" r:id="rId12"/>
    <p:sldId id="266" r:id="rId13"/>
    <p:sldId id="286" r:id="rId14"/>
    <p:sldId id="293" r:id="rId15"/>
    <p:sldId id="295" r:id="rId16"/>
    <p:sldId id="330" r:id="rId17"/>
    <p:sldId id="300" r:id="rId18"/>
    <p:sldId id="294" r:id="rId19"/>
    <p:sldId id="296" r:id="rId20"/>
    <p:sldId id="331" r:id="rId21"/>
    <p:sldId id="329" r:id="rId22"/>
    <p:sldId id="328" r:id="rId23"/>
    <p:sldId id="297" r:id="rId24"/>
    <p:sldId id="299" r:id="rId25"/>
    <p:sldId id="267" r:id="rId26"/>
    <p:sldId id="304" r:id="rId27"/>
    <p:sldId id="332" r:id="rId28"/>
    <p:sldId id="335" r:id="rId29"/>
    <p:sldId id="336" r:id="rId30"/>
    <p:sldId id="315" r:id="rId31"/>
    <p:sldId id="327" r:id="rId32"/>
    <p:sldId id="333" r:id="rId33"/>
    <p:sldId id="337" r:id="rId34"/>
    <p:sldId id="362" r:id="rId35"/>
    <p:sldId id="363" r:id="rId36"/>
    <p:sldId id="364" r:id="rId37"/>
    <p:sldId id="298" r:id="rId38"/>
    <p:sldId id="359" r:id="rId39"/>
    <p:sldId id="340" r:id="rId40"/>
    <p:sldId id="270" r:id="rId41"/>
  </p:sldIdLst>
  <p:sldSz cx="9144000" cy="6858000" type="screen4x3"/>
  <p:notesSz cx="6858000" cy="9144000"/>
  <p:defaultTextStyle>
    <a:defPPr>
      <a:defRPr lang="zh-CN"/>
    </a:defPPr>
    <a:lvl1pPr marL="0" lvl="0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rgbClr val="000099"/>
        </a:solidFill>
        <a:latin typeface="Times New Roman" panose="02020603050405020304" pitchFamily="18" charset="0"/>
        <a:ea typeface="楷体_GB2312" pitchFamily="1" charset="-122"/>
      </a:defRPr>
    </a:lvl1pPr>
    <a:lvl2pPr marL="457200" lvl="1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rgbClr val="000099"/>
        </a:solidFill>
        <a:latin typeface="Times New Roman" panose="02020603050405020304" pitchFamily="18" charset="0"/>
        <a:ea typeface="楷体_GB2312" pitchFamily="1" charset="-122"/>
      </a:defRPr>
    </a:lvl2pPr>
    <a:lvl3pPr marL="914400" lvl="2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rgbClr val="000099"/>
        </a:solidFill>
        <a:latin typeface="Times New Roman" panose="02020603050405020304" pitchFamily="18" charset="0"/>
        <a:ea typeface="楷体_GB2312" pitchFamily="1" charset="-122"/>
      </a:defRPr>
    </a:lvl3pPr>
    <a:lvl4pPr marL="1371600" lvl="3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rgbClr val="000099"/>
        </a:solidFill>
        <a:latin typeface="Times New Roman" panose="02020603050405020304" pitchFamily="18" charset="0"/>
        <a:ea typeface="楷体_GB2312" pitchFamily="1" charset="-122"/>
      </a:defRPr>
    </a:lvl4pPr>
    <a:lvl5pPr marL="1828800" lvl="4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rgbClr val="000099"/>
        </a:solidFill>
        <a:latin typeface="Times New Roman" panose="02020603050405020304" pitchFamily="18" charset="0"/>
        <a:ea typeface="楷体_GB2312" pitchFamily="1" charset="-122"/>
      </a:defRPr>
    </a:lvl5pPr>
    <a:lvl6pPr marL="2286000" lvl="5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rgbClr val="000099"/>
        </a:solidFill>
        <a:latin typeface="Times New Roman" panose="02020603050405020304" pitchFamily="18" charset="0"/>
        <a:ea typeface="楷体_GB2312" pitchFamily="1" charset="-122"/>
      </a:defRPr>
    </a:lvl6pPr>
    <a:lvl7pPr marL="2743200" lvl="6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rgbClr val="000099"/>
        </a:solidFill>
        <a:latin typeface="Times New Roman" panose="02020603050405020304" pitchFamily="18" charset="0"/>
        <a:ea typeface="楷体_GB2312" pitchFamily="1" charset="-122"/>
      </a:defRPr>
    </a:lvl7pPr>
    <a:lvl8pPr marL="3200400" lvl="7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rgbClr val="000099"/>
        </a:solidFill>
        <a:latin typeface="Times New Roman" panose="02020603050405020304" pitchFamily="18" charset="0"/>
        <a:ea typeface="楷体_GB2312" pitchFamily="1" charset="-122"/>
      </a:defRPr>
    </a:lvl8pPr>
    <a:lvl9pPr marL="3657600" lvl="8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rgbClr val="000099"/>
        </a:solidFill>
        <a:latin typeface="Times New Roman" panose="02020603050405020304" pitchFamily="18" charset="0"/>
        <a:ea typeface="楷体_GB2312" pitchFamily="1" charset="-122"/>
      </a:defRPr>
    </a:lvl9pPr>
  </p:defaultTextStyle>
  <p:extLst>
    <p:ext uri="{EFAFB233-063F-42B5-8137-9DF3F51BA10A}">
      <p15:sldGuideLst xmlns:p15="http://schemas.microsoft.com/office/powerpoint/2012/main">
        <p15:guide id="1" orient="horz" pos="2102">
          <p15:clr>
            <a:srgbClr val="A4A3A4"/>
          </p15:clr>
        </p15:guide>
        <p15:guide id="2" pos="29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CCFFFF"/>
    <a:srgbClr val="FFFFFF"/>
    <a:srgbClr val="66FFFF"/>
    <a:srgbClr val="3333FF"/>
    <a:srgbClr val="660066"/>
    <a:srgbClr val="9933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70" d="100"/>
          <a:sy n="70" d="100"/>
        </p:scale>
        <p:origin x="1386" y="66"/>
      </p:cViewPr>
      <p:guideLst>
        <p:guide orient="horz" pos="2102"/>
        <p:guide pos="291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GIF>
</file>

<file path=ppt/media/image35.jpeg>
</file>

<file path=ppt/media/image36.jpeg>
</file>

<file path=ppt/media/image37.jpeg>
</file>

<file path=ppt/media/image38.png>
</file>

<file path=ppt/media/image39.jpeg>
</file>

<file path=ppt/media/image4.jpeg>
</file>

<file path=ppt/media/image40.jpeg>
</file>

<file path=ppt/media/image41.pn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页眉占位符 1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spcBef>
                <a:spcPct val="50000"/>
              </a:spcBef>
              <a:buFont typeface="Arial" panose="020B0604020202020204" pitchFamily="34" charset="0"/>
              <a:buNone/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3075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spcBef>
                <a:spcPct val="50000"/>
              </a:spcBef>
              <a:buFont typeface="Arial" panose="020B0604020202020204" pitchFamily="34" charset="0"/>
              <a:buNone/>
              <a:defRPr sz="12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第五级</a:t>
            </a:r>
          </a:p>
        </p:txBody>
      </p:sp>
      <p:sp>
        <p:nvSpPr>
          <p:cNvPr id="3078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l" eaLnBrk="1" hangingPunct="1">
              <a:spcBef>
                <a:spcPct val="50000"/>
              </a:spcBef>
              <a:buFont typeface="Arial" panose="020B0604020202020204" pitchFamily="34" charset="0"/>
              <a:buNone/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3079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spcBef>
                <a:spcPct val="50000"/>
              </a:spcBef>
              <a:buFont typeface="Arial" panose="020B0604020202020204" pitchFamily="34" charset="0"/>
              <a:buNone/>
              <a:defRPr sz="1200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87BA68D-5B67-4086-9ECD-FF7F18D174AB}" type="slidenum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36598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26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zh-CN" dirty="0"/>
              <a:t>单击此处编辑母版标题样式</a:t>
            </a:r>
          </a:p>
        </p:txBody>
      </p:sp>
      <p:sp>
        <p:nvSpPr>
          <p:cNvPr id="1027" name="Rectangle 1027"/>
          <p:cNvSpPr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zh-CN" dirty="0"/>
              <a:t>单击此处编辑母版文本样式</a:t>
            </a:r>
          </a:p>
          <a:p>
            <a:pPr lvl="1"/>
            <a:r>
              <a:rPr lang="zh-CN" altLang="zh-CN" dirty="0"/>
              <a:t>第二级</a:t>
            </a:r>
          </a:p>
          <a:p>
            <a:pPr lvl="2"/>
            <a:r>
              <a:rPr lang="zh-CN" altLang="zh-CN" dirty="0"/>
              <a:t>第三级</a:t>
            </a:r>
          </a:p>
          <a:p>
            <a:pPr lvl="3"/>
            <a:r>
              <a:rPr lang="zh-CN" altLang="zh-CN" dirty="0"/>
              <a:t>第四级</a:t>
            </a:r>
          </a:p>
          <a:p>
            <a:pPr lvl="4"/>
            <a:r>
              <a:rPr lang="zh-CN" altLang="zh-CN" dirty="0"/>
              <a:t>第五级</a:t>
            </a:r>
          </a:p>
        </p:txBody>
      </p:sp>
      <p:sp>
        <p:nvSpPr>
          <p:cNvPr id="1028" name="Rectangle 102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spcBef>
                <a:spcPct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1029" name="Rectangle 102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spcBef>
                <a:spcPct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1030" name="Rectangle 103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spcBef>
                <a:spcPct val="0"/>
              </a:spcBef>
              <a:buFont typeface="Arial" panose="020B0604020202020204" pitchFamily="34" charset="0"/>
              <a:buNone/>
              <a:defRPr sz="1400" b="0" smtClean="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C5B69A8-7B92-44E1-9C13-90702E3F00DF}" type="slidenum"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65000"/>
        <a:buFont typeface="Wingdings" panose="05000000000000000000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65000"/>
        <a:buFont typeface="Wingdings" panose="05000000000000000000" pitchFamily="2" charset="2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65000"/>
        <a:buFont typeface="Wingdings" panose="05000000000000000000" pitchFamily="2" charset="2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65000"/>
        <a:buFont typeface="Wingdings" panose="05000000000000000000" pitchFamily="2" charset="2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65000"/>
        <a:buFont typeface="Wingdings" panose="05000000000000000000" pitchFamily="2" charset="2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65000"/>
        <a:buFont typeface="Wingdings" panose="05000000000000000000" pitchFamily="2" charset="2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zh-CN" dirty="0"/>
              <a:t>单击此处编辑母版标题样式</a:t>
            </a:r>
          </a:p>
        </p:txBody>
      </p:sp>
      <p:sp>
        <p:nvSpPr>
          <p:cNvPr id="2051" name="Rectangle 3"/>
          <p:cNvSpPr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zh-CN" dirty="0"/>
              <a:t>单击此处编辑母版文本样式</a:t>
            </a:r>
          </a:p>
          <a:p>
            <a:pPr lvl="1"/>
            <a:r>
              <a:rPr lang="zh-CN" altLang="zh-CN" dirty="0"/>
              <a:t>第二级</a:t>
            </a:r>
          </a:p>
          <a:p>
            <a:pPr lvl="2"/>
            <a:r>
              <a:rPr lang="zh-CN" altLang="zh-CN" dirty="0"/>
              <a:t>第三级</a:t>
            </a:r>
          </a:p>
          <a:p>
            <a:pPr lvl="3"/>
            <a:r>
              <a:rPr lang="zh-CN" altLang="zh-CN" dirty="0"/>
              <a:t>第四级</a:t>
            </a:r>
          </a:p>
          <a:p>
            <a:pPr lvl="4"/>
            <a:r>
              <a:rPr lang="zh-CN" altLang="zh-CN" dirty="0"/>
              <a:t>第五级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just" eaLnBrk="1" hangingPunct="1">
              <a:spcBef>
                <a:spcPct val="50000"/>
              </a:spcBef>
              <a:buFont typeface="Arial" panose="020B0604020202020204" pitchFamily="34" charset="0"/>
              <a:buNone/>
              <a:defRPr sz="1400"/>
            </a:lvl1pPr>
          </a:lstStyle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spcBef>
                <a:spcPct val="50000"/>
              </a:spcBef>
              <a:buFont typeface="Arial" panose="020B0604020202020204" pitchFamily="34" charset="0"/>
              <a:buNone/>
              <a:defRPr sz="140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spcBef>
                <a:spcPct val="50000"/>
              </a:spcBef>
              <a:buFont typeface="Arial" panose="020B0604020202020204" pitchFamily="34" charset="0"/>
              <a:buNone/>
              <a:defRPr sz="1400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4D9F97B-6EB7-428C-A30E-8E9EBEC92B20}" type="slidenum"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楷体_GB2312" pitchFamily="1" charset="-122"/>
                <a:cs typeface="+mn-cs"/>
              </a:rPr>
              <a:t>‹#›</a:t>
            </a:fld>
            <a:endParaRPr kumimoji="0" lang="en-US" altLang="zh-CN" sz="1400" b="1" i="0" u="none" strike="noStrike" kern="1200" cap="none" spc="0" normalizeH="0" baseline="0" noProof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Times New Roman" panose="02020603050405020304" pitchFamily="18" charset="0"/>
              <a:ea typeface="楷体_GB2312" pitchFamily="1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65000"/>
        <a:buFont typeface="Wingdings" panose="05000000000000000000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65000"/>
        <a:buFont typeface="Wingdings" panose="05000000000000000000" pitchFamily="2" charset="2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65000"/>
        <a:buFont typeface="Wingdings" panose="05000000000000000000" pitchFamily="2" charset="2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65000"/>
        <a:buFont typeface="Wingdings" panose="05000000000000000000" pitchFamily="2" charset="2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65000"/>
        <a:buFont typeface="Wingdings" panose="05000000000000000000" pitchFamily="2" charset="2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65000"/>
        <a:buFont typeface="Wingdings" panose="05000000000000000000" pitchFamily="2" charset="2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6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/>
          <p:nvPr/>
        </p:nvSpPr>
        <p:spPr>
          <a:xfrm>
            <a:off x="1143000" y="1676400"/>
            <a:ext cx="6781800" cy="25606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72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地球与人类环境</a:t>
            </a:r>
          </a:p>
          <a:p>
            <a:pPr marL="0" lvl="0" indent="0" algn="ctr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6000" dirty="0">
                <a:solidFill>
                  <a:srgbClr val="66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温庆博  胡黎明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1027"/>
          <p:cNvSpPr txBox="1"/>
          <p:nvPr/>
        </p:nvSpPr>
        <p:spPr>
          <a:xfrm>
            <a:off x="755650" y="4217988"/>
            <a:ext cx="7488238" cy="13716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有限的全球环境及其有限的资源，将限定地球上的人口也必是有限的。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ea typeface="黑体" panose="02010609060101010101" pitchFamily="49" charset="-122"/>
              </a:rPr>
              <a:t>然而</a:t>
            </a:r>
            <a:r>
              <a:rPr lang="zh-CN" altLang="en-US" sz="2400" b="1" dirty="0">
                <a:solidFill>
                  <a:srgbClr val="000099"/>
                </a:solidFill>
                <a:ea typeface="黑体" panose="02010609060101010101" pitchFamily="49" charset="-122"/>
              </a:rPr>
              <a:t>人口</a:t>
            </a:r>
            <a:r>
              <a:rPr lang="zh-CN" altLang="en-US" sz="2400" dirty="0">
                <a:solidFill>
                  <a:srgbClr val="000099"/>
                </a:solidFill>
                <a:ea typeface="黑体" panose="02010609060101010101" pitchFamily="49" charset="-122"/>
              </a:rPr>
              <a:t>却在增加。</a:t>
            </a:r>
          </a:p>
        </p:txBody>
      </p:sp>
      <p:sp>
        <p:nvSpPr>
          <p:cNvPr id="13315" name="Text Box 1029"/>
          <p:cNvSpPr txBox="1"/>
          <p:nvPr/>
        </p:nvSpPr>
        <p:spPr>
          <a:xfrm>
            <a:off x="685800" y="685800"/>
            <a:ext cx="6775450" cy="32924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spcAft>
                <a:spcPts val="12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全球资源匮乏和危机主要表现在：</a:t>
            </a: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土地资源，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减少或退化，</a:t>
            </a: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森林资源，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减少，</a:t>
            </a: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生物物种，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减少，</a:t>
            </a: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淡水资源，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严重不足，</a:t>
            </a: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某些</a:t>
            </a: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矿产资源，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濒临枯竭，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等等。</a:t>
            </a:r>
            <a:endParaRPr lang="zh-CN" altLang="en-US" sz="2400" dirty="0">
              <a:solidFill>
                <a:srgbClr val="0000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12"/>
          <p:cNvSpPr txBox="1"/>
          <p:nvPr/>
        </p:nvSpPr>
        <p:spPr>
          <a:xfrm>
            <a:off x="468313" y="549275"/>
            <a:ext cx="5184775" cy="48006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spcAft>
                <a:spcPts val="1800"/>
              </a:spcAft>
              <a:buClrTx/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3.2 </a:t>
            </a: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人口爆炸</a:t>
            </a:r>
          </a:p>
          <a:p>
            <a:pPr marL="0" lvl="0" indent="0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近一百多年，人口的增长速度过快：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旧石器时代，人口的倍增期为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万年，</a:t>
            </a: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公元初为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1000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年，</a:t>
            </a: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19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世纪为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150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年，</a:t>
            </a: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endParaRPr lang="zh-CN" altLang="en-US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现代只需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40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年左右。</a:t>
            </a: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-发达国家的为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116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-不发达国家为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33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</a:p>
        </p:txBody>
      </p:sp>
      <p:sp>
        <p:nvSpPr>
          <p:cNvPr id="14339" name="AutoShape 13"/>
          <p:cNvSpPr/>
          <p:nvPr/>
        </p:nvSpPr>
        <p:spPr>
          <a:xfrm>
            <a:off x="3492500" y="549275"/>
            <a:ext cx="1800225" cy="917575"/>
          </a:xfrm>
          <a:prstGeom prst="irregularSeal1">
            <a:avLst/>
          </a:prstGeom>
          <a:solidFill>
            <a:srgbClr val="FF6699"/>
          </a:solidFill>
          <a:ln w="9525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endParaRPr lang="zh-CN" altLang="en-US" sz="4000" b="1" dirty="0">
              <a:solidFill>
                <a:srgbClr val="000099"/>
              </a:solidFill>
              <a:ea typeface="楷体_GB2312" pitchFamily="1" charset="-122"/>
            </a:endParaRPr>
          </a:p>
        </p:txBody>
      </p:sp>
      <p:pic>
        <p:nvPicPr>
          <p:cNvPr id="14340" name="Picture 1028" descr="F:\Teaching\环境图片资料\Environmental Geology\01_03 Human Population Growth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363" y="2841625"/>
            <a:ext cx="4176712" cy="39719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3"/>
          <p:cNvSpPr txBox="1"/>
          <p:nvPr/>
        </p:nvSpPr>
        <p:spPr>
          <a:xfrm>
            <a:off x="612775" y="593725"/>
            <a:ext cx="7775575" cy="31226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资源供给量增长速度，赶不上人口增长速度。甚至资源供给量不增长，或减少 → 加剧资源危机。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在不发达国家，人口的增长超过了环境的合理承载能力，引起环境退化和恶化、资源危机。贫穷、不利的经济形势 → 积重难返、恶性循环。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i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--</a:t>
            </a:r>
            <a:r>
              <a:rPr lang="zh-CN" altLang="en-US" sz="2400" i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人越多，越穷？</a:t>
            </a:r>
            <a:endParaRPr lang="en-US" altLang="zh-CN" sz="2400" i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i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--</a:t>
            </a:r>
            <a:r>
              <a:rPr lang="zh-CN" altLang="en-US" sz="2400" i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越穷，人越多？ </a:t>
            </a:r>
            <a:endParaRPr lang="zh-CN" altLang="en-US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5363" name="Picture 8" descr="india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88" y="4005263"/>
            <a:ext cx="3816350" cy="25019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364" name="Picture 9" descr="1_1-1-21-312_200308272122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463" y="4005263"/>
            <a:ext cx="3886200" cy="24701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2"/>
          <p:cNvSpPr txBox="1"/>
          <p:nvPr/>
        </p:nvSpPr>
        <p:spPr>
          <a:xfrm>
            <a:off x="457200" y="404813"/>
            <a:ext cx="8229600" cy="3251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 </a:t>
            </a: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生态破坏：</a:t>
            </a:r>
          </a:p>
          <a:p>
            <a:pPr marL="0" lvl="0" indent="0" eaLnBrk="1" hangingPunct="1">
              <a:spcBef>
                <a:spcPts val="600"/>
              </a:spcBef>
              <a:spcAft>
                <a:spcPts val="18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自然的森林、草地和水体被改造，造成：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(1) 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森林减少</a:t>
            </a:r>
          </a:p>
          <a:p>
            <a:pPr marL="0" lvl="0" indent="0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历史上森林植被变化最大的是温带地区。自从大约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8000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年前开始大规模的农业开垦以来，温带落叶林已减少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33%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左右；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但近几十年中，世界毁林集中发生在热带地区，目前，全球热带森林正以每年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1170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万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hm</a:t>
            </a:r>
            <a:r>
              <a:rPr lang="en-US" altLang="zh-CN" sz="2400" baseline="300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的速度消失。</a:t>
            </a:r>
            <a:endParaRPr lang="zh-CN" altLang="en-US" sz="2400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6387" name="Picture 5" descr="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" y="3716338"/>
            <a:ext cx="3582988" cy="28765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88" name="Picture 4" descr="ecosystem giving way to development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150" y="3789363"/>
            <a:ext cx="2765425" cy="285273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 Box 2"/>
          <p:cNvSpPr txBox="1"/>
          <p:nvPr/>
        </p:nvSpPr>
        <p:spPr>
          <a:xfrm>
            <a:off x="539750" y="709613"/>
            <a:ext cx="8077200" cy="12779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spcAft>
                <a:spcPts val="600"/>
              </a:spcAft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(2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）土地退化和水土流失</a:t>
            </a:r>
          </a:p>
          <a:p>
            <a:pPr marL="0" lvl="0" indent="0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据估计，全世界现有水土流失面积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2500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万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km</a:t>
            </a:r>
            <a:r>
              <a:rPr lang="en-US" altLang="zh-CN" sz="2400" baseline="300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，占全球陆地面积的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16.8%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，每年流失的土壤高达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257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亿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；</a:t>
            </a:r>
          </a:p>
        </p:txBody>
      </p:sp>
      <p:pic>
        <p:nvPicPr>
          <p:cNvPr id="17411" name="Picture 9" descr="impact of herbivore on competing plant species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88" y="2708275"/>
            <a:ext cx="3540125" cy="30210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7412" name="Picture 11" descr="敕勒川2？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200" y="2708275"/>
            <a:ext cx="4525963" cy="30257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4"/>
          <p:cNvSpPr txBox="1"/>
          <p:nvPr/>
        </p:nvSpPr>
        <p:spPr>
          <a:xfrm>
            <a:off x="466725" y="549275"/>
            <a:ext cx="7921625" cy="1200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(3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）荒漠化</a:t>
            </a:r>
          </a:p>
          <a:p>
            <a:pPr marL="0" lvl="0" indent="0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目前全球有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36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亿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hm</a:t>
            </a:r>
            <a:r>
              <a:rPr lang="en-US" altLang="zh-CN" sz="2400" baseline="300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干旱土地受到荒漠化的直接危害，占全球干旱土地的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70%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；</a:t>
            </a:r>
          </a:p>
        </p:txBody>
      </p:sp>
      <p:pic>
        <p:nvPicPr>
          <p:cNvPr id="18435" name="Picture 5" descr="沙漠人家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" y="3068638"/>
            <a:ext cx="4549775" cy="29575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6" name="Picture 7" descr="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163" y="1916113"/>
            <a:ext cx="3309937" cy="41052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风沙中的北京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2363" y="0"/>
            <a:ext cx="5481637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459" name="Text Box 3"/>
          <p:cNvSpPr txBox="1"/>
          <p:nvPr/>
        </p:nvSpPr>
        <p:spPr>
          <a:xfrm>
            <a:off x="684213" y="549275"/>
            <a:ext cx="2374900" cy="10048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黄沙中的清华园</a:t>
            </a:r>
          </a:p>
          <a:p>
            <a:pPr marL="0" lvl="0" indent="0" algn="ctr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（2000年春天）</a:t>
            </a:r>
          </a:p>
        </p:txBody>
      </p:sp>
      <p:pic>
        <p:nvPicPr>
          <p:cNvPr id="19460" name="Picture 4" descr="沙尘暴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33825"/>
            <a:ext cx="4572000" cy="29178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461" name="Text Box 5"/>
          <p:cNvSpPr txBox="1"/>
          <p:nvPr/>
        </p:nvSpPr>
        <p:spPr>
          <a:xfrm>
            <a:off x="179388" y="4076700"/>
            <a:ext cx="1008062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FFC000"/>
                </a:solidFill>
                <a:ea typeface="楷体_GB2312" pitchFamily="1" charset="-122"/>
              </a:rPr>
              <a:t>沙尘暴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2"/>
          <p:cNvSpPr txBox="1"/>
          <p:nvPr/>
        </p:nvSpPr>
        <p:spPr>
          <a:xfrm>
            <a:off x="457200" y="404813"/>
            <a:ext cx="7786688" cy="23844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(4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）大量物种在灭绝。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物种灭绝的速度是新生代以来所未有的</a:t>
            </a: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2400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近</a:t>
            </a:r>
            <a:r>
              <a:rPr lang="en-US" altLang="zh-CN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400</a:t>
            </a: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年以来，至少</a:t>
            </a:r>
            <a:r>
              <a:rPr lang="en-US" altLang="zh-CN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484</a:t>
            </a: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个动物种类和</a:t>
            </a:r>
            <a:r>
              <a:rPr lang="en-US" altLang="zh-CN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654</a:t>
            </a: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个植物种类灭绝。</a:t>
            </a:r>
          </a:p>
          <a:p>
            <a:pPr marL="0" lvl="0" indent="0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据估计，</a:t>
            </a:r>
            <a:r>
              <a:rPr lang="en-US" altLang="zh-CN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5400</a:t>
            </a: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个已知动物种类和</a:t>
            </a:r>
            <a:r>
              <a:rPr lang="en-US" altLang="zh-CN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26000</a:t>
            </a: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个植物种类面临灭绝的危险。</a:t>
            </a:r>
            <a:endParaRPr lang="zh-CN" altLang="en-US" sz="2400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0483" name="Picture 11" descr="redai__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4429125"/>
            <a:ext cx="2952750" cy="22145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484" name="Picture 10" descr="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863" y="4071938"/>
            <a:ext cx="2332037" cy="2560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485" name="Picture 6" descr="小心冰滑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663" y="4438650"/>
            <a:ext cx="3095625" cy="220027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Group 6"/>
          <p:cNvGrpSpPr/>
          <p:nvPr/>
        </p:nvGrpSpPr>
        <p:grpSpPr>
          <a:xfrm>
            <a:off x="2714625" y="2571750"/>
            <a:ext cx="4178300" cy="2936875"/>
            <a:chOff x="0" y="0"/>
            <a:chExt cx="4464496" cy="3294366"/>
          </a:xfrm>
        </p:grpSpPr>
        <p:pic>
          <p:nvPicPr>
            <p:cNvPr id="20487" name="Picture 6" descr="图片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4392488" cy="3294366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0488" name="Text Box 11"/>
            <p:cNvSpPr txBox="1"/>
            <p:nvPr/>
          </p:nvSpPr>
          <p:spPr>
            <a:xfrm>
              <a:off x="288032" y="2880320"/>
              <a:ext cx="4176464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65000"/>
                <a:buFont typeface="Wingdings" panose="05000000000000000000" pitchFamily="2" charset="2"/>
                <a:buChar char="v"/>
                <a:defRPr sz="3200" b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–"/>
                <a:defRPr sz="2800" b="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400" b="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–"/>
                <a:defRPr sz="2000" b="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SzPct val="65000"/>
                <a:buFont typeface="Wingdings" panose="05000000000000000000" pitchFamily="2" charset="2"/>
                <a:buChar char="•"/>
                <a:defRPr sz="2000" b="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just"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1200" dirty="0">
                  <a:solidFill>
                    <a:srgbClr val="000099"/>
                  </a:solidFill>
                  <a:latin typeface="楷体_GB2312" pitchFamily="1" charset="-122"/>
                  <a:ea typeface="楷体_GB2312" pitchFamily="1" charset="-122"/>
                </a:rPr>
                <a:t>物种灭绝主要（</a:t>
              </a:r>
              <a:r>
                <a:rPr lang="en-US" altLang="zh-CN" sz="1200" dirty="0">
                  <a:solidFill>
                    <a:srgbClr val="000099"/>
                  </a:solidFill>
                  <a:latin typeface="楷体_GB2312" pitchFamily="1" charset="-122"/>
                  <a:ea typeface="楷体_GB2312" pitchFamily="1" charset="-122"/>
                </a:rPr>
                <a:t>98</a:t>
              </a:r>
              <a:r>
                <a:rPr lang="zh-CN" altLang="en-US" sz="1200" dirty="0">
                  <a:solidFill>
                    <a:srgbClr val="000099"/>
                  </a:solidFill>
                  <a:latin typeface="楷体_GB2312" pitchFamily="1" charset="-122"/>
                  <a:ea typeface="楷体_GB2312" pitchFamily="1" charset="-122"/>
                </a:rPr>
                <a:t>％）是人类活动破坏生态造成的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2"/>
          <p:cNvSpPr txBox="1"/>
          <p:nvPr/>
        </p:nvSpPr>
        <p:spPr>
          <a:xfrm>
            <a:off x="755650" y="457200"/>
            <a:ext cx="7704138" cy="44132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30000"/>
              </a:spcBef>
              <a:spcAft>
                <a:spcPct val="30000"/>
              </a:spcAft>
              <a:buClrTx/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3.4 </a:t>
            </a: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环境污染、恶化及灾害：</a:t>
            </a:r>
          </a:p>
          <a:p>
            <a:pPr marL="0" lvl="0" indent="0" algn="just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(1) 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环境污染：</a:t>
            </a:r>
          </a:p>
          <a:p>
            <a:pPr marL="0" lvl="0" indent="0" algn="just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人类活动产生的废弃物及有毒物质，排放到环境中；</a:t>
            </a:r>
          </a:p>
          <a:p>
            <a:pPr marL="0" lvl="0" indent="0" algn="just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超出了自然环境的自净化能力，累积成害；</a:t>
            </a:r>
          </a:p>
          <a:p>
            <a:pPr marL="0" lvl="0" indent="0" algn="just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endParaRPr lang="zh-CN" altLang="en-US" sz="2400" dirty="0">
              <a:solidFill>
                <a:srgbClr val="000099"/>
              </a:solidFill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3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ea typeface="黑体" panose="02010609060101010101" pitchFamily="49" charset="-122"/>
              </a:rPr>
              <a:t> 大气污染</a:t>
            </a:r>
          </a:p>
          <a:p>
            <a:pPr marL="0" lvl="0" indent="0" algn="just" eaLnBrk="1" hangingPunct="1">
              <a:spcBef>
                <a:spcPct val="3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ea typeface="黑体" panose="02010609060101010101" pitchFamily="49" charset="-122"/>
              </a:rPr>
              <a:t> 水污染</a:t>
            </a:r>
          </a:p>
          <a:p>
            <a:pPr marL="0" lvl="0" indent="0" algn="just" eaLnBrk="1" hangingPunct="1">
              <a:spcBef>
                <a:spcPct val="3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土地污染</a:t>
            </a:r>
          </a:p>
          <a:p>
            <a:pPr marL="0" lvl="0" indent="0" algn="just" eaLnBrk="1" hangingPunct="1">
              <a:spcBef>
                <a:spcPct val="3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固体废弃物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2"/>
          <p:cNvSpPr txBox="1"/>
          <p:nvPr/>
        </p:nvSpPr>
        <p:spPr>
          <a:xfrm>
            <a:off x="3851275" y="188913"/>
            <a:ext cx="1944688" cy="461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30000"/>
              </a:spcBef>
              <a:spcAft>
                <a:spcPct val="300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大气污染</a:t>
            </a:r>
          </a:p>
        </p:txBody>
      </p:sp>
      <p:pic>
        <p:nvPicPr>
          <p:cNvPr id="22531" name="Picture 3" descr="F:\Teaching\Blue Sky（Lindsay）s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9950" y="904875"/>
            <a:ext cx="4464050" cy="59531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32" name="TextBox 7"/>
          <p:cNvSpPr txBox="1"/>
          <p:nvPr/>
        </p:nvSpPr>
        <p:spPr>
          <a:xfrm>
            <a:off x="5724525" y="6237288"/>
            <a:ext cx="2376488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66FFFF"/>
                </a:solidFill>
                <a:ea typeface="楷体_GB2312" pitchFamily="1" charset="-122"/>
              </a:rPr>
              <a:t>被酸雨腐蚀的雕像</a:t>
            </a:r>
          </a:p>
        </p:txBody>
      </p:sp>
      <p:pic>
        <p:nvPicPr>
          <p:cNvPr id="22533" name="Picture 3" descr="beijing smog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825" y="3717925"/>
            <a:ext cx="4187825" cy="31400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534" name="Picture 5" descr="la-smog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825" y="908050"/>
            <a:ext cx="3168650" cy="2736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35" name="TextBox 8"/>
          <p:cNvSpPr txBox="1"/>
          <p:nvPr/>
        </p:nvSpPr>
        <p:spPr>
          <a:xfrm>
            <a:off x="468313" y="981075"/>
            <a:ext cx="1800225" cy="3079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400" dirty="0">
                <a:solidFill>
                  <a:srgbClr val="000099"/>
                </a:solidFill>
                <a:ea typeface="楷体_GB2312" pitchFamily="1" charset="-122"/>
              </a:rPr>
              <a:t>London smog, 1952  </a:t>
            </a:r>
            <a:endParaRPr lang="zh-CN" altLang="en-US" sz="1400" dirty="0">
              <a:solidFill>
                <a:srgbClr val="000099"/>
              </a:solidFill>
              <a:ea typeface="楷体_GB2312" pitchFamily="1" charset="-122"/>
            </a:endParaRPr>
          </a:p>
        </p:txBody>
      </p:sp>
      <p:sp>
        <p:nvSpPr>
          <p:cNvPr id="22536" name="矩形 9"/>
          <p:cNvSpPr/>
          <p:nvPr/>
        </p:nvSpPr>
        <p:spPr>
          <a:xfrm>
            <a:off x="1835150" y="3860800"/>
            <a:ext cx="2449513" cy="3079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400" dirty="0">
                <a:solidFill>
                  <a:srgbClr val="000099"/>
                </a:solidFill>
                <a:ea typeface="楷体_GB2312" pitchFamily="1" charset="-122"/>
              </a:rPr>
              <a:t> London-type smog in Beijing</a:t>
            </a:r>
            <a:endParaRPr lang="zh-CN" altLang="en-US" sz="1400" dirty="0">
              <a:solidFill>
                <a:srgbClr val="000099"/>
              </a:solidFill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/>
          <p:nvPr/>
        </p:nvSpPr>
        <p:spPr>
          <a:xfrm>
            <a:off x="684213" y="765175"/>
            <a:ext cx="7127875" cy="52149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90000"/>
              </a:lnSpc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60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地球和人类环境</a:t>
            </a:r>
          </a:p>
          <a:p>
            <a:pPr marL="0" lvl="0" indent="0" algn="ctr" eaLnBrk="1" hangingPunct="1">
              <a:lnSpc>
                <a:spcPct val="110000"/>
              </a:lnSpc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5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一、序言</a:t>
            </a:r>
          </a:p>
          <a:p>
            <a:pPr marL="0" lvl="0" indent="0" eaLnBrk="1" hangingPunct="1">
              <a:lnSpc>
                <a:spcPct val="90000"/>
              </a:lnSpc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endParaRPr lang="zh-CN" altLang="en-US" sz="2800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eaLnBrk="1" hangingPunct="1">
              <a:lnSpc>
                <a:spcPct val="90000"/>
              </a:lnSpc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 人类所适应的地球环境</a:t>
            </a:r>
          </a:p>
          <a:p>
            <a:pPr marL="0" lvl="0" indent="0" eaLnBrk="1" hangingPunct="1">
              <a:lnSpc>
                <a:spcPct val="90000"/>
              </a:lnSpc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 人类活动对地球环境影响</a:t>
            </a:r>
          </a:p>
          <a:p>
            <a:pPr marL="0" lvl="0" indent="0" eaLnBrk="1" hangingPunct="1">
              <a:lnSpc>
                <a:spcPct val="90000"/>
              </a:lnSpc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 环境和灾害问题及出路</a:t>
            </a:r>
          </a:p>
          <a:p>
            <a:pPr marL="0" lvl="0" indent="0" eaLnBrk="1" hangingPunct="1">
              <a:lnSpc>
                <a:spcPct val="90000"/>
              </a:lnSpc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4. 课程目的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 Box 2"/>
          <p:cNvSpPr txBox="1"/>
          <p:nvPr/>
        </p:nvSpPr>
        <p:spPr>
          <a:xfrm>
            <a:off x="3563938" y="188913"/>
            <a:ext cx="1584325" cy="461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水污染</a:t>
            </a:r>
          </a:p>
        </p:txBody>
      </p:sp>
      <p:pic>
        <p:nvPicPr>
          <p:cNvPr id="23555" name="Picture 5" descr="figure 7-28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6613"/>
            <a:ext cx="4470400" cy="60213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3556" name="Picture 6" descr="figure 7-28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638" y="836613"/>
            <a:ext cx="4678362" cy="602138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 Box 2"/>
          <p:cNvSpPr txBox="1"/>
          <p:nvPr/>
        </p:nvSpPr>
        <p:spPr>
          <a:xfrm>
            <a:off x="323850" y="384175"/>
            <a:ext cx="5545138" cy="24685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固体废弃物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工业废弃物、城市生活垃圾等；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侵占和污染土地、污染地表地下水，污染大气；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处理：填埋，焚烧，资源化利用。</a:t>
            </a:r>
          </a:p>
        </p:txBody>
      </p:sp>
      <p:pic>
        <p:nvPicPr>
          <p:cNvPr id="24579" name="Picture 9" descr="solid wast-pp514-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3913"/>
            <a:ext cx="5940425" cy="34940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0" name="Picture 7" descr="广州兴丰垃圾填埋场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363" y="4106863"/>
            <a:ext cx="4211637" cy="27511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1" name="Picture 8" descr="plastic recycling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050" y="0"/>
            <a:ext cx="3286125" cy="41227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ext Box 2"/>
          <p:cNvSpPr txBox="1"/>
          <p:nvPr/>
        </p:nvSpPr>
        <p:spPr>
          <a:xfrm>
            <a:off x="684213" y="457200"/>
            <a:ext cx="7559675" cy="28194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30000"/>
              </a:spcBef>
              <a:spcAft>
                <a:spcPts val="600"/>
              </a:spcAft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(2)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环境恶化：</a:t>
            </a:r>
          </a:p>
          <a:p>
            <a:pPr marL="0" lvl="0" indent="0" algn="just" eaLnBrk="1" hangingPunct="1">
              <a:spcBef>
                <a:spcPct val="0"/>
              </a:spcBef>
              <a:spcAft>
                <a:spcPts val="18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人类活动还会造成全球性环境的危害性变化：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）臭氧层的破坏，导致地表太阳紫外线辐射量的增加，</a:t>
            </a:r>
            <a:r>
              <a:rPr lang="zh-CN" altLang="en-US" sz="2400" dirty="0">
                <a:solidFill>
                  <a:srgbClr val="000099"/>
                </a:solidFill>
                <a:ea typeface="黑体" panose="02010609060101010101" pitchFamily="49" charset="-122"/>
              </a:rPr>
              <a:t>危害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地表生物。</a:t>
            </a:r>
          </a:p>
          <a:p>
            <a:pPr marL="0" lvl="0" indent="0" algn="just" eaLnBrk="1" hangingPunct="1"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氟氯烃等含氯化学物质、</a:t>
            </a:r>
            <a:r>
              <a:rPr lang="en-US" altLang="zh-CN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en-US" altLang="zh-CN" sz="2400" baseline="-300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en-US" altLang="zh-CN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</a:t>
            </a: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CH</a:t>
            </a:r>
            <a:r>
              <a:rPr lang="en-US" altLang="zh-CN" sz="2400" baseline="-300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是主要的破坏臭氧层化学物质。</a:t>
            </a:r>
            <a:endParaRPr lang="zh-CN" altLang="en-US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5603" name="Picture 6" descr="http://zlg.kepu.gov.cn/zlg/tuke/images/t2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588" y="3157538"/>
            <a:ext cx="4176712" cy="370046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 Box 2"/>
          <p:cNvSpPr txBox="1"/>
          <p:nvPr/>
        </p:nvSpPr>
        <p:spPr>
          <a:xfrm>
            <a:off x="468313" y="404813"/>
            <a:ext cx="7704137" cy="8239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）温室气体的增加将导致全球变暖，进而还会引起海平面的上升。...气候异常及气象灾害。</a:t>
            </a:r>
          </a:p>
        </p:txBody>
      </p:sp>
      <p:pic>
        <p:nvPicPr>
          <p:cNvPr id="26627" name="Picture 7" descr="F:\Teaching\环境图片资料\Environmental Geology\18_08c Atmospheric CO2 Increase c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2852738"/>
            <a:ext cx="4103687" cy="34020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28" name="Text Box 5"/>
          <p:cNvSpPr txBox="1"/>
          <p:nvPr/>
        </p:nvSpPr>
        <p:spPr>
          <a:xfrm>
            <a:off x="395288" y="5949950"/>
            <a:ext cx="4105275" cy="411163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spcAft>
                <a:spcPts val="1200"/>
              </a:spcAft>
              <a:buClrTx/>
              <a:buFont typeface="Arial" panose="020B0604020202020204" pitchFamily="34" charset="0"/>
              <a:buNone/>
            </a:pPr>
            <a:r>
              <a:rPr lang="en-US" altLang="zh-CN" sz="1800" dirty="0">
                <a:solidFill>
                  <a:srgbClr val="000099"/>
                </a:solidFill>
                <a:ea typeface="楷体_GB2312" pitchFamily="1" charset="-122"/>
              </a:rPr>
              <a:t>1958</a:t>
            </a:r>
            <a:r>
              <a:rPr lang="zh-CN" altLang="en-US" sz="1800" dirty="0">
                <a:solidFill>
                  <a:srgbClr val="000099"/>
                </a:solidFill>
                <a:ea typeface="楷体_GB2312" pitchFamily="1" charset="-122"/>
              </a:rPr>
              <a:t>年以来大气中</a:t>
            </a:r>
            <a:r>
              <a:rPr lang="en-US" altLang="zh-CN" sz="1800" dirty="0">
                <a:solidFill>
                  <a:srgbClr val="000099"/>
                </a:solidFill>
                <a:ea typeface="楷体_GB2312" pitchFamily="1" charset="-122"/>
              </a:rPr>
              <a:t>CO</a:t>
            </a:r>
            <a:r>
              <a:rPr lang="en-US" altLang="zh-CN" sz="1800" baseline="-25000" dirty="0">
                <a:solidFill>
                  <a:srgbClr val="000099"/>
                </a:solidFill>
                <a:ea typeface="楷体_GB2312" pitchFamily="1" charset="-122"/>
              </a:rPr>
              <a:t>2</a:t>
            </a:r>
            <a:r>
              <a:rPr lang="zh-CN" altLang="en-US" sz="1800" dirty="0">
                <a:solidFill>
                  <a:srgbClr val="000099"/>
                </a:solidFill>
                <a:ea typeface="楷体_GB2312" pitchFamily="1" charset="-122"/>
              </a:rPr>
              <a:t>的积累</a:t>
            </a:r>
          </a:p>
        </p:txBody>
      </p:sp>
      <p:sp>
        <p:nvSpPr>
          <p:cNvPr id="26629" name="TextBox 6"/>
          <p:cNvSpPr txBox="1"/>
          <p:nvPr/>
        </p:nvSpPr>
        <p:spPr>
          <a:xfrm>
            <a:off x="469900" y="1557338"/>
            <a:ext cx="7991475" cy="900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温室气体：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</a:t>
            </a:r>
            <a:r>
              <a:rPr lang="en-US" altLang="zh-CN" sz="2400" baseline="-300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CH</a:t>
            </a:r>
            <a:r>
              <a:rPr lang="en-US" altLang="zh-CN" sz="2400" baseline="-300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</a:t>
            </a:r>
            <a:r>
              <a:rPr lang="en-US" altLang="zh-CN" sz="2400" baseline="-300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en-US" altLang="zh-CN" sz="2400" baseline="-250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CFCs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（氯氟烃）等，其中尤以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</a:t>
            </a:r>
            <a:r>
              <a:rPr lang="en-US" altLang="zh-CN" sz="2400" baseline="-300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的温室作用最重要。</a:t>
            </a:r>
            <a:endParaRPr lang="zh-CN" altLang="en-US" sz="2400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6630" name="Picture 2" descr="http://www.newscientist.com/data/images/ns/cms/dn11639/dn11639-2_808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025" y="2852738"/>
            <a:ext cx="3940175" cy="30241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31" name="Text Box 7"/>
          <p:cNvSpPr txBox="1"/>
          <p:nvPr/>
        </p:nvSpPr>
        <p:spPr>
          <a:xfrm>
            <a:off x="4716463" y="5918200"/>
            <a:ext cx="3671887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1860年以来的全球温度变化</a:t>
            </a:r>
          </a:p>
          <a:p>
            <a:pPr marL="0" lvl="0" indent="0" algn="just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zh-CN" altLang="en-US" sz="1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资料来自</a:t>
            </a:r>
            <a:r>
              <a:rPr lang="en-US" altLang="zh-CN" sz="1400" dirty="0">
                <a:solidFill>
                  <a:srgbClr val="000099"/>
                </a:solidFill>
                <a:ea typeface="黑体" panose="02010609060101010101" pitchFamily="49" charset="-122"/>
              </a:rPr>
              <a:t>http://www.newscientist.com/</a:t>
            </a:r>
            <a:r>
              <a:rPr lang="zh-CN" altLang="en-US" sz="16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8"/>
          <p:cNvSpPr txBox="1"/>
          <p:nvPr/>
        </p:nvSpPr>
        <p:spPr>
          <a:xfrm>
            <a:off x="-960437" y="0"/>
            <a:ext cx="671512" cy="5181600"/>
          </a:xfrm>
          <a:prstGeom prst="rect">
            <a:avLst/>
          </a:prstGeom>
          <a:noFill/>
          <a:ln w="9525">
            <a:noFill/>
          </a:ln>
        </p:spPr>
        <p:txBody>
          <a:bodyPr vert="eaVert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Char char="•"/>
            </a:pPr>
            <a:endParaRPr lang="zh-CN" altLang="en-US" b="1" dirty="0">
              <a:solidFill>
                <a:srgbClr val="000099"/>
              </a:solidFill>
            </a:endParaRPr>
          </a:p>
        </p:txBody>
      </p:sp>
      <p:sp>
        <p:nvSpPr>
          <p:cNvPr id="27651" name="矩形 6"/>
          <p:cNvSpPr/>
          <p:nvPr/>
        </p:nvSpPr>
        <p:spPr>
          <a:xfrm>
            <a:off x="539750" y="620713"/>
            <a:ext cx="6696075" cy="15541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但是，也有学者质疑温室效应及全球变暖。</a:t>
            </a:r>
            <a:endParaRPr lang="en-US" altLang="zh-CN" sz="2400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“总有一天全球变暖论将被揭露为一场骗局。”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——理查德·林德森</a:t>
            </a:r>
            <a:endParaRPr lang="zh-CN" altLang="en-US" sz="4000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7652" name="Picture 4" descr="Richard Lindzen-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50" y="1773238"/>
            <a:ext cx="1965325" cy="26209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605" name="矩形 6"/>
          <p:cNvSpPr>
            <a:spLocks noChangeArrowheads="1"/>
          </p:cNvSpPr>
          <p:nvPr/>
        </p:nvSpPr>
        <p:spPr bwMode="auto">
          <a:xfrm>
            <a:off x="612775" y="2852738"/>
            <a:ext cx="5543550" cy="118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1pPr>
            <a:lvl2pPr marL="742950" indent="-28575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2pPr>
            <a:lvl3pPr marL="1143000" indent="-22860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3pPr>
            <a:lvl4pPr marL="1600200" indent="-22860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4pPr>
            <a:lvl5pPr marL="2057400" indent="-22860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5pPr>
            <a:lvl6pPr marL="25146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6pPr>
            <a:lvl7pPr marL="29718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7pPr>
            <a:lvl8pPr marL="34290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8pPr>
            <a:lvl9pPr marL="38862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9pPr>
          </a:lstStyle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理查德·林德森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+mn-lt"/>
                <a:ea typeface="黑体" panose="02010609060101010101" pitchFamily="49" charset="-122"/>
                <a:cs typeface="+mn-cs"/>
              </a:rPr>
              <a:t>（Richard S. Lindzen）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著名气象学家，美国麻省理工学院教授,美国科学院院士。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 Box 7"/>
          <p:cNvSpPr txBox="1"/>
          <p:nvPr/>
        </p:nvSpPr>
        <p:spPr>
          <a:xfrm>
            <a:off x="466725" y="620713"/>
            <a:ext cx="7561263" cy="25177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spcAft>
                <a:spcPts val="12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3.5 灾害</a:t>
            </a:r>
          </a:p>
          <a:p>
            <a:pPr marL="0" lvl="0" indent="0" algn="just" eaLnBrk="1" hangingPunct="1">
              <a:spcBef>
                <a:spcPct val="50000"/>
              </a:spcBef>
              <a:spcAft>
                <a:spcPts val="12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全球灾害增多。而且由于人口的密集分布，灾害对人类的影响也加剧。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气象灾害，海洋灾害，洪水灾害，地质灾害，地震灾害，农业生物灾害，森林病虫鼠害和森林火灾。</a:t>
            </a:r>
            <a:endParaRPr lang="zh-CN" altLang="en-US" sz="2400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675" name="Text Box 3"/>
          <p:cNvSpPr txBox="1"/>
          <p:nvPr/>
        </p:nvSpPr>
        <p:spPr>
          <a:xfrm>
            <a:off x="466725" y="3603943"/>
            <a:ext cx="7631113" cy="11890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多由人类活动</a:t>
            </a:r>
            <a:r>
              <a:rPr lang="zh-CN" altLang="en-US" sz="2400" dirty="0">
                <a:solidFill>
                  <a:srgbClr val="000099"/>
                </a:solidFill>
                <a:ea typeface="黑体" panose="02010609060101010101" pitchFamily="49" charset="-122"/>
              </a:rPr>
              <a:t>直接导致或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间接促发。如部分地质灾害：滑坡，崩塌，地面沉降，地裂缝，岩溶地面塌陷，地下海水入侵等。</a:t>
            </a:r>
            <a:endParaRPr lang="zh-CN" altLang="en-US" sz="2400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8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3" descr="F:\Teaching\9地震\全球地~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588" y="3357563"/>
            <a:ext cx="5411787" cy="316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699" name="Text Box 3"/>
          <p:cNvSpPr txBox="1"/>
          <p:nvPr/>
        </p:nvSpPr>
        <p:spPr>
          <a:xfrm>
            <a:off x="468313" y="476250"/>
            <a:ext cx="8135937" cy="49990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u="sng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自然灾害--地震</a:t>
            </a:r>
            <a:endParaRPr lang="en-US" altLang="zh-CN" sz="2400" u="sng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地壳运动 → 地壳岩体变形 → 破裂 → 地震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spcAft>
                <a:spcPts val="12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我国为多地震区：中国东部邻近太平洋板块与欧亚板块边界（太平洋板块向欧亚板块之下俯冲），中国西部位于印度板块与欧亚板块碰撞带上（印度板块与欧亚板块碰撞隆起）。内部还有一些次级板块和边界。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l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地震机制和规律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l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地震破坏现象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l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建筑抗震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l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地震预报 </a:t>
            </a:r>
            <a:endParaRPr lang="zh-CN" altLang="en-US" sz="2400" u="sng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9700" name="Picture 2" descr="F:\Teaching\9地震\070-071 中国及周边地震震中分布图s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4663" y="3357563"/>
            <a:ext cx="4368800" cy="316706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9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ext Box 3"/>
          <p:cNvSpPr txBox="1"/>
          <p:nvPr/>
        </p:nvSpPr>
        <p:spPr>
          <a:xfrm>
            <a:off x="508000" y="711200"/>
            <a:ext cx="7664450" cy="24612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lnSpc>
                <a:spcPct val="100000"/>
              </a:lnSpc>
              <a:spcBef>
                <a:spcPts val="50"/>
              </a:spcBef>
              <a:spcAft>
                <a:spcPts val="12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b="1" u="sng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滑坡和崩塌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在地表附近，在水、冰、大气等外动力的作用下，受到风化破坏。河流侵蚀  → 在地表形成高低起伏。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低处的侵蚀（加大地势差）和高处的剥蚀（减少地势差），同时在进行。</a:t>
            </a:r>
          </a:p>
        </p:txBody>
      </p:sp>
      <p:sp>
        <p:nvSpPr>
          <p:cNvPr id="30723" name="Text Box 5"/>
          <p:cNvSpPr txBox="1"/>
          <p:nvPr/>
        </p:nvSpPr>
        <p:spPr>
          <a:xfrm>
            <a:off x="508000" y="3347720"/>
            <a:ext cx="7772400" cy="1981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但当竖向侵蚀太快，形成高陡边坡+软弱或破碎岩体条件 </a:t>
            </a:r>
            <a:r>
              <a:rPr lang="zh-CN" altLang="en-US" sz="4000" dirty="0">
                <a:solidFill>
                  <a:srgbClr val="000099"/>
                </a:solidFill>
                <a:ea typeface="楷体_GB2312" pitchFamily="1" charset="-122"/>
              </a:rPr>
              <a:t> 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→ 滑坡和崩塌。</a:t>
            </a:r>
            <a:endParaRPr lang="zh-CN" altLang="en-US" sz="2400" u="sng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另外，人类的工程活动，也会形成高陡边坡、改变自然原本的缓慢过程，引发剧烈的反应。</a:t>
            </a:r>
          </a:p>
        </p:txBody>
      </p:sp>
      <p:pic>
        <p:nvPicPr>
          <p:cNvPr id="30724" name="Picture 6" descr="small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275" y="549275"/>
            <a:ext cx="857250" cy="7143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25" name="Picture 8" descr="small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825" y="549275"/>
            <a:ext cx="857250" cy="7143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26" name="Picture 9" descr="small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763" y="549275"/>
            <a:ext cx="857250" cy="7143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0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3" grpId="0" bldLvl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浙江甬台温高速路突发大面积山体滑坡事故"/>
          <p:cNvPicPr>
            <a:picLocks noChangeAspect="1" noChangeArrowheads="1"/>
          </p:cNvPicPr>
          <p:nvPr/>
        </p:nvPicPr>
        <p:blipFill>
          <a:blip r:embed="rId2">
            <a:lum contras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2" r="7449"/>
          <a:stretch>
            <a:fillRect/>
          </a:stretch>
        </p:blipFill>
        <p:spPr>
          <a:xfrm>
            <a:off x="194299" y="1054895"/>
            <a:ext cx="5688013" cy="45323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746" name="Picture 2" descr="浙江甬台温高速路突发大面积山体滑坡事故"/>
          <p:cNvPicPr>
            <a:picLocks noGrp="1" noChangeAspect="1"/>
          </p:cNvPicPr>
          <p:nvPr>
            <p:ph sz="half" idx="1"/>
          </p:nvPr>
        </p:nvPicPr>
        <p:blipFill>
          <a:blip r:embed="rId2">
            <a:lum contrast="6000"/>
          </a:blip>
          <a:srcRect l="7742" r="7449"/>
          <a:stretch>
            <a:fillRect/>
          </a:stretch>
        </p:blipFill>
        <p:spPr>
          <a:xfrm>
            <a:off x="107950" y="1052513"/>
            <a:ext cx="5688013" cy="4532312"/>
          </a:xfrm>
        </p:spPr>
      </p:pic>
      <p:sp>
        <p:nvSpPr>
          <p:cNvPr id="31747" name="Text Box 6"/>
          <p:cNvSpPr txBox="1"/>
          <p:nvPr/>
        </p:nvSpPr>
        <p:spPr>
          <a:xfrm>
            <a:off x="144463" y="5589588"/>
            <a:ext cx="5651500" cy="336550"/>
          </a:xfrm>
          <a:prstGeom prst="rect">
            <a:avLst/>
          </a:prstGeom>
          <a:solidFill>
            <a:srgbClr val="CCFFFF">
              <a:alpha val="70195"/>
            </a:srgbClr>
          </a:solidFill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srgbClr val="000099"/>
                </a:solidFill>
                <a:ea typeface="楷体_GB2312" pitchFamily="1" charset="-122"/>
              </a:rPr>
              <a:t>浙江甬台温高速路山体滑坡， </a:t>
            </a:r>
            <a:r>
              <a:rPr lang="en-US" altLang="zh-CN" sz="1600" dirty="0">
                <a:solidFill>
                  <a:srgbClr val="000099"/>
                </a:solidFill>
                <a:ea typeface="楷体_GB2312" pitchFamily="1" charset="-122"/>
              </a:rPr>
              <a:t>2004</a:t>
            </a:r>
            <a:r>
              <a:rPr lang="zh-CN" altLang="en-US" sz="1600" dirty="0">
                <a:solidFill>
                  <a:srgbClr val="000099"/>
                </a:solidFill>
                <a:ea typeface="楷体_GB2312" pitchFamily="1" charset="-122"/>
              </a:rPr>
              <a:t>年</a:t>
            </a:r>
            <a:r>
              <a:rPr lang="en-US" altLang="zh-CN" sz="1600" dirty="0">
                <a:solidFill>
                  <a:srgbClr val="000099"/>
                </a:solidFill>
                <a:ea typeface="楷体_GB2312" pitchFamily="1" charset="-122"/>
              </a:rPr>
              <a:t>12</a:t>
            </a:r>
            <a:r>
              <a:rPr lang="zh-CN" altLang="en-US" sz="1600" dirty="0">
                <a:solidFill>
                  <a:srgbClr val="000099"/>
                </a:solidFill>
                <a:ea typeface="楷体_GB2312" pitchFamily="1" charset="-122"/>
              </a:rPr>
              <a:t>月</a:t>
            </a:r>
            <a:r>
              <a:rPr lang="en-US" altLang="zh-CN" sz="1600" dirty="0">
                <a:solidFill>
                  <a:srgbClr val="000099"/>
                </a:solidFill>
                <a:ea typeface="楷体_GB2312" pitchFamily="1" charset="-122"/>
              </a:rPr>
              <a:t>11</a:t>
            </a:r>
            <a:r>
              <a:rPr lang="zh-CN" altLang="en-US" sz="1600" dirty="0">
                <a:solidFill>
                  <a:srgbClr val="000099"/>
                </a:solidFill>
                <a:ea typeface="楷体_GB2312" pitchFamily="1" charset="-122"/>
              </a:rPr>
              <a:t>日 </a:t>
            </a:r>
          </a:p>
        </p:txBody>
      </p:sp>
      <p:grpSp>
        <p:nvGrpSpPr>
          <p:cNvPr id="31748" name="Group 4"/>
          <p:cNvGrpSpPr/>
          <p:nvPr/>
        </p:nvGrpSpPr>
        <p:grpSpPr>
          <a:xfrm>
            <a:off x="5846763" y="1052513"/>
            <a:ext cx="3275012" cy="4873625"/>
            <a:chOff x="0" y="0"/>
            <a:chExt cx="2063" cy="3070"/>
          </a:xfrm>
        </p:grpSpPr>
        <p:pic>
          <p:nvPicPr>
            <p:cNvPr id="31749" name="Picture 8" descr="Recent California Landslides-La Conchita(1995)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061" cy="3068"/>
            </a:xfrm>
            <a:prstGeom prst="rect">
              <a:avLst/>
            </a:prstGeom>
            <a:solidFill>
              <a:srgbClr val="CCFFFF"/>
            </a:solidFill>
            <a:ln w="9525">
              <a:noFill/>
            </a:ln>
          </p:spPr>
        </p:pic>
        <p:sp>
          <p:nvSpPr>
            <p:cNvPr id="31750" name="Text Box 9"/>
            <p:cNvSpPr txBox="1"/>
            <p:nvPr/>
          </p:nvSpPr>
          <p:spPr>
            <a:xfrm>
              <a:off x="7" y="2858"/>
              <a:ext cx="2056" cy="212"/>
            </a:xfrm>
            <a:prstGeom prst="rect">
              <a:avLst/>
            </a:prstGeom>
            <a:solidFill>
              <a:srgbClr val="CCFFFF"/>
            </a:solidFill>
            <a:ln w="9525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65000"/>
                <a:buFont typeface="Wingdings" panose="05000000000000000000" pitchFamily="2" charset="2"/>
                <a:buChar char="v"/>
                <a:defRPr sz="3200" b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–"/>
                <a:defRPr sz="2800" b="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400" b="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–"/>
                <a:defRPr sz="2000" b="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SzPct val="65000"/>
                <a:buFont typeface="Wingdings" panose="05000000000000000000" pitchFamily="2" charset="2"/>
                <a:buChar char="•"/>
                <a:defRPr sz="2000" b="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just"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1600" dirty="0">
                  <a:solidFill>
                    <a:srgbClr val="000099"/>
                  </a:solidFill>
                  <a:ea typeface="楷体_GB2312" pitchFamily="1" charset="-122"/>
                </a:rPr>
                <a:t>A landslide in California, USA,1995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6" descr="Figure 1-Schematic map of the location of the Vajont dam and reservoir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888"/>
            <a:ext cx="6659563" cy="35512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2771" name="Text Box 10"/>
          <p:cNvSpPr txBox="1"/>
          <p:nvPr/>
        </p:nvSpPr>
        <p:spPr>
          <a:xfrm>
            <a:off x="179388" y="4149725"/>
            <a:ext cx="8605837" cy="1754326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意大利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Vajont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水库位于北阿尔卑斯褶皱带的深切峡谷中。中生代石灰岩和白云岩，坝上游左岸沿断层发育古滑坡。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水库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1960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年开始蓄水，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1963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月发生滑坡（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2.5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亿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</a:t>
            </a:r>
            <a:r>
              <a:rPr lang="en-US" altLang="zh-CN" sz="2400" baseline="300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）。洪水摧毁下游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个村庄</a:t>
            </a:r>
            <a:r>
              <a:rPr lang="zh-CN" altLang="en-US" sz="2400" dirty="0" smtClean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超过</a:t>
            </a:r>
            <a:r>
              <a:rPr lang="en-US" altLang="zh-CN" sz="2400" dirty="0" smtClean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2000</a:t>
            </a:r>
            <a:r>
              <a:rPr lang="zh-CN" altLang="en-US" sz="2400" dirty="0" smtClean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丧生。</a:t>
            </a:r>
          </a:p>
        </p:txBody>
      </p:sp>
      <p:pic>
        <p:nvPicPr>
          <p:cNvPr id="32772" name="Picture 11" descr="Figure 3-Chronology of events leading up to the catastrophic failur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175" y="146050"/>
            <a:ext cx="2397125" cy="35702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468313" y="549275"/>
            <a:ext cx="7416800" cy="492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1pPr>
            <a:lvl2pPr marL="742950" indent="-28575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2pPr>
            <a:lvl3pPr marL="1143000" indent="-22860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3pPr>
            <a:lvl4pPr marL="1600200" indent="-22860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4pPr>
            <a:lvl5pPr marL="2057400" indent="-22860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5pPr>
            <a:lvl6pPr marL="25146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6pPr>
            <a:lvl7pPr marL="29718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7pPr>
            <a:lvl8pPr marL="34290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8pPr>
            <a:lvl9pPr marL="38862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1.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人类所适应的地球环境</a:t>
            </a:r>
          </a:p>
          <a:p>
            <a:pPr marL="0" marR="0" lvl="0" indent="0" algn="just" defTabSz="914400" rtl="0" eaLnBrk="1" fontAlgn="base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地球上的生命和人类是在地表的特定自然环境中演化而来的。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just" defTabSz="914400" rtl="0" eaLnBrk="1" fontAlgn="base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太古代之初(约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38.6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亿年前) 初级生命出现--生命大爆发--脊椎动物--登上陆地--哺乳动物--人类。</a:t>
            </a:r>
          </a:p>
          <a:p>
            <a:pPr marL="0" marR="0" lvl="0" indent="0" algn="just" defTabSz="914400" rtl="0" eaLnBrk="1" fontAlgn="base" latinLnBrk="0" hangingPunct="1">
              <a:lnSpc>
                <a:spcPct val="12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地表特定环境：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物理（温度、压力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  <a:cs typeface="+mn-cs"/>
              </a:rPr>
              <a:t>、电磁、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射线）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化学（必须成分、危害成分）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生物（生物界相互依存）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  <a:cs typeface="+mn-cs"/>
              </a:rPr>
              <a:t>地质、岩土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、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Times New Roman" panose="02020603050405020304" pitchFamily="18" charset="0"/>
                <a:ea typeface="黑体" panose="02010609060101010101" pitchFamily="49" charset="-122"/>
                <a:cs typeface="+mn-cs"/>
              </a:rPr>
              <a:t>气候、水文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，等等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6147" name="对话气泡: 矩形 3"/>
          <p:cNvSpPr/>
          <p:nvPr/>
        </p:nvSpPr>
        <p:spPr>
          <a:xfrm>
            <a:off x="6156325" y="4005263"/>
            <a:ext cx="1439863" cy="863600"/>
          </a:xfrm>
          <a:prstGeom prst="wedgeRectCallout">
            <a:avLst>
              <a:gd name="adj1" fmla="val -20833"/>
              <a:gd name="adj2" fmla="val 62500"/>
            </a:avLst>
          </a:prstGeom>
          <a:noFill/>
          <a:ln w="9525">
            <a:noFill/>
          </a:ln>
        </p:spPr>
        <p:txBody>
          <a:bodyPr vert="eaVert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endParaRPr lang="zh-CN" altLang="en-US" sz="2400" b="1" dirty="0">
              <a:solidFill>
                <a:srgbClr val="000099"/>
              </a:solidFill>
              <a:ea typeface="楷体_GB2312" pitchFamily="1" charset="-122"/>
            </a:endParaRPr>
          </a:p>
        </p:txBody>
      </p:sp>
      <p:sp>
        <p:nvSpPr>
          <p:cNvPr id="6148" name="对话气泡: 圆角矩形 5"/>
          <p:cNvSpPr/>
          <p:nvPr/>
        </p:nvSpPr>
        <p:spPr>
          <a:xfrm>
            <a:off x="5795963" y="3441700"/>
            <a:ext cx="1944687" cy="1990725"/>
          </a:xfrm>
          <a:prstGeom prst="wedgeRoundRectCallout">
            <a:avLst>
              <a:gd name="adj1" fmla="val -60509"/>
              <a:gd name="adj2" fmla="val -24032"/>
              <a:gd name="adj3" fmla="val 16667"/>
            </a:avLst>
          </a:prstGeom>
          <a:solidFill>
            <a:srgbClr val="CCFFFF">
              <a:alpha val="30980"/>
            </a:srgbClr>
          </a:solidFill>
          <a:ln w="9525" cap="flat" cmpd="sng">
            <a:solidFill>
              <a:srgbClr val="000099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环境：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必须物质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安全保障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适应和依赖</a:t>
            </a:r>
            <a:endParaRPr lang="zh-CN" altLang="en-US" sz="2400" b="1" dirty="0">
              <a:solidFill>
                <a:srgbClr val="000099"/>
              </a:solidFill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 Box 3"/>
          <p:cNvSpPr txBox="1"/>
          <p:nvPr/>
        </p:nvSpPr>
        <p:spPr>
          <a:xfrm>
            <a:off x="1187450" y="6149975"/>
            <a:ext cx="5761038" cy="5175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从上游看，意大利</a:t>
            </a:r>
            <a:r>
              <a:rPr lang="en-US" altLang="zh-CN" sz="2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Vajont</a:t>
            </a:r>
            <a:r>
              <a:rPr lang="zh-CN" altLang="en-US" sz="2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水库滑坡</a:t>
            </a:r>
          </a:p>
        </p:txBody>
      </p:sp>
      <p:pic>
        <p:nvPicPr>
          <p:cNvPr id="33795" name="Picture 5" descr="Figure 0-The Vajont landslide looking from upstream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515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Box 2"/>
          <p:cNvSpPr txBox="1"/>
          <p:nvPr/>
        </p:nvSpPr>
        <p:spPr>
          <a:xfrm>
            <a:off x="285750" y="449263"/>
            <a:ext cx="8429625" cy="17541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湖北远安盐池河磷矿崩塌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1980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日，盐池河磷矿采空区之上的鹰嘴崖部分山体崩落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200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多米到到盐池河谷。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560×400×30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米</a:t>
            </a:r>
            <a:r>
              <a:rPr lang="en-US" altLang="zh-CN" sz="2400" baseline="300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堆积体阻塞河道，形成郾塞湖，死亡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307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人。</a:t>
            </a:r>
          </a:p>
        </p:txBody>
      </p:sp>
      <p:pic>
        <p:nvPicPr>
          <p:cNvPr id="34819" name="Picture 2" descr="http://amuseum.cdstm.cn/moundisaster/media/60bce6a1521cf94eb2bc8d2e06828846.jpg"/>
          <p:cNvPicPr>
            <a:picLocks noChangeAspect="1"/>
          </p:cNvPicPr>
          <p:nvPr/>
        </p:nvPicPr>
        <p:blipFill>
          <a:blip r:embed="rId2"/>
          <a:srcRect r="1822"/>
          <a:stretch>
            <a:fillRect/>
          </a:stretch>
        </p:blipFill>
        <p:spPr>
          <a:xfrm>
            <a:off x="285750" y="2205038"/>
            <a:ext cx="8416925" cy="4029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4820" name="TextBox 5"/>
          <p:cNvSpPr txBox="1"/>
          <p:nvPr/>
        </p:nvSpPr>
        <p:spPr>
          <a:xfrm>
            <a:off x="428625" y="6310313"/>
            <a:ext cx="7929563" cy="3079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 b="1" dirty="0">
                <a:solidFill>
                  <a:srgbClr val="000099"/>
                </a:solidFill>
                <a:ea typeface="楷体_GB2312" pitchFamily="1" charset="-122"/>
              </a:rPr>
              <a:t>图片来自中国数字科技馆 </a:t>
            </a:r>
            <a:r>
              <a:rPr lang="zh-CN" altLang="en-US" sz="1400" dirty="0">
                <a:solidFill>
                  <a:srgbClr val="000099"/>
                </a:solidFill>
                <a:ea typeface="楷体_GB2312" pitchFamily="1" charset="-122"/>
              </a:rPr>
              <a:t>山地</a:t>
            </a:r>
            <a:r>
              <a:rPr lang="zh-CN" altLang="en-US" sz="1400" b="1" dirty="0">
                <a:solidFill>
                  <a:srgbClr val="000099"/>
                </a:solidFill>
                <a:ea typeface="楷体_GB2312" pitchFamily="1" charset="-122"/>
              </a:rPr>
              <a:t>灾害科普专栏 </a:t>
            </a:r>
            <a:r>
              <a:rPr lang="en-US" altLang="zh-CN" sz="1400" b="1" dirty="0">
                <a:solidFill>
                  <a:srgbClr val="000099"/>
                </a:solidFill>
                <a:ea typeface="楷体_GB2312" pitchFamily="1" charset="-122"/>
              </a:rPr>
              <a:t>http://amuseum.cdstm.cn/moundisaster/page/index.jsp</a:t>
            </a:r>
            <a:endParaRPr lang="zh-CN" altLang="en-US" sz="1400" b="1" dirty="0">
              <a:solidFill>
                <a:srgbClr val="000099"/>
              </a:solidFill>
              <a:ea typeface="楷体_GB2312" pitchFamily="1" charset="-122"/>
            </a:endParaRPr>
          </a:p>
        </p:txBody>
      </p:sp>
      <p:grpSp>
        <p:nvGrpSpPr>
          <p:cNvPr id="2" name="Group 5"/>
          <p:cNvGrpSpPr/>
          <p:nvPr/>
        </p:nvGrpSpPr>
        <p:grpSpPr>
          <a:xfrm>
            <a:off x="3038475" y="2995613"/>
            <a:ext cx="5854700" cy="3386137"/>
            <a:chOff x="0" y="0"/>
            <a:chExt cx="9220" cy="5332"/>
          </a:xfrm>
        </p:grpSpPr>
        <p:pic>
          <p:nvPicPr>
            <p:cNvPr id="34822" name="Picture 4" descr="http://unit.cug.edu.cn/2007jpkc/gcdzxjc/kcxx/kcnr/img/t/tu6-17.gi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220" cy="533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4823" name="TextBox 4"/>
            <p:cNvSpPr txBox="1"/>
            <p:nvPr/>
          </p:nvSpPr>
          <p:spPr>
            <a:xfrm>
              <a:off x="0" y="4876"/>
              <a:ext cx="9186" cy="456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>
              <a:sp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65000"/>
                <a:buFont typeface="Wingdings" panose="05000000000000000000" pitchFamily="2" charset="2"/>
                <a:buChar char="v"/>
                <a:defRPr sz="3200" b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–"/>
                <a:defRPr sz="2800" b="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400" b="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–"/>
                <a:defRPr sz="2000" b="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SzPct val="65000"/>
                <a:buFont typeface="Wingdings" panose="05000000000000000000" pitchFamily="2" charset="2"/>
                <a:buChar char="•"/>
                <a:defRPr sz="2000" b="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just"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1300" dirty="0">
                  <a:solidFill>
                    <a:srgbClr val="000099"/>
                  </a:solidFill>
                  <a:ea typeface="楷体_GB2312" pitchFamily="1" charset="-122"/>
                </a:rPr>
                <a:t>图片来自地质大学网络教育学院</a:t>
              </a:r>
              <a:r>
                <a:rPr lang="en-US" altLang="zh-CN" sz="1300" dirty="0">
                  <a:solidFill>
                    <a:srgbClr val="000099"/>
                  </a:solidFill>
                  <a:ea typeface="楷体_GB2312" pitchFamily="1" charset="-122"/>
                </a:rPr>
                <a:t>http://unit.cug.edu.cn/2007jpkc/gcdzxjc/kcxx/</a:t>
              </a:r>
              <a:endParaRPr lang="zh-CN" altLang="en-US" sz="1300" dirty="0">
                <a:solidFill>
                  <a:srgbClr val="000099"/>
                </a:solidFill>
                <a:ea typeface="楷体_GB2312" pitchFamily="1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 Box 2"/>
          <p:cNvSpPr txBox="1"/>
          <p:nvPr/>
        </p:nvSpPr>
        <p:spPr>
          <a:xfrm>
            <a:off x="609600" y="685800"/>
            <a:ext cx="7315200" cy="32004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u="sng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过度抽取地下水引起的环境灾害地质问题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endParaRPr lang="zh-CN" altLang="en-US" sz="2400" u="sng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地面沉降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地裂缝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岩溶地面塌陷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地下水质恶化</a:t>
            </a:r>
            <a:endParaRPr lang="zh-CN" altLang="en-US" sz="2400" u="sng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 descr="M19_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2188"/>
            <a:ext cx="5435600" cy="40878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6867" name="Picture 2" descr="M18_2"/>
          <p:cNvPicPr>
            <a:picLocks noChangeAspect="1"/>
          </p:cNvPicPr>
          <p:nvPr/>
        </p:nvPicPr>
        <p:blipFill>
          <a:blip r:embed="rId3"/>
          <a:srcRect l="17609" r="20544" b="9253"/>
          <a:stretch>
            <a:fillRect/>
          </a:stretch>
        </p:blipFill>
        <p:spPr>
          <a:xfrm>
            <a:off x="5441950" y="992188"/>
            <a:ext cx="3716338" cy="40925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6868" name="Text Box 3"/>
          <p:cNvSpPr txBox="1"/>
          <p:nvPr/>
        </p:nvSpPr>
        <p:spPr>
          <a:xfrm>
            <a:off x="395288" y="5373688"/>
            <a:ext cx="8137525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苏锡常地区地面沉降导致内涝    地面沉降导致井口抬升  </a:t>
            </a:r>
          </a:p>
        </p:txBody>
      </p:sp>
      <p:sp>
        <p:nvSpPr>
          <p:cNvPr id="36869" name="TextBox 3"/>
          <p:cNvSpPr txBox="1"/>
          <p:nvPr/>
        </p:nvSpPr>
        <p:spPr>
          <a:xfrm>
            <a:off x="3589338" y="4664075"/>
            <a:ext cx="1643062" cy="3079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 b="1" dirty="0">
                <a:solidFill>
                  <a:srgbClr val="FFC000"/>
                </a:solidFill>
                <a:ea typeface="楷体_GB2312" pitchFamily="1" charset="-122"/>
              </a:rPr>
              <a:t>（图片来自马凤山）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 descr="16"/>
          <p:cNvPicPr>
            <a:picLocks noChangeAspect="1"/>
          </p:cNvPicPr>
          <p:nvPr/>
        </p:nvPicPr>
        <p:blipFill>
          <a:blip r:embed="rId2">
            <a:lum contrast="6000"/>
          </a:blip>
          <a:stretch>
            <a:fillRect/>
          </a:stretch>
        </p:blipFill>
        <p:spPr>
          <a:xfrm>
            <a:off x="4565650" y="911225"/>
            <a:ext cx="4565650" cy="50355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7891" name="Picture 2" descr="9"/>
          <p:cNvPicPr>
            <a:picLocks noChangeAspect="1"/>
          </p:cNvPicPr>
          <p:nvPr/>
        </p:nvPicPr>
        <p:blipFill>
          <a:blip r:embed="rId3">
            <a:lum contrast="6000"/>
          </a:blip>
          <a:stretch>
            <a:fillRect/>
          </a:stretch>
        </p:blipFill>
        <p:spPr>
          <a:xfrm>
            <a:off x="3175" y="908050"/>
            <a:ext cx="4533900" cy="5013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7892" name="Picture 2" descr="22"/>
          <p:cNvPicPr>
            <a:picLocks noChangeAspect="1"/>
          </p:cNvPicPr>
          <p:nvPr/>
        </p:nvPicPr>
        <p:blipFill>
          <a:blip r:embed="rId4">
            <a:lum contrast="6000"/>
          </a:blip>
          <a:stretch>
            <a:fillRect/>
          </a:stretch>
        </p:blipFill>
        <p:spPr>
          <a:xfrm>
            <a:off x="1835150" y="981075"/>
            <a:ext cx="7227888" cy="4899025"/>
          </a:xfrm>
          <a:prstGeom prst="rect">
            <a:avLst/>
          </a:prstGeom>
          <a:noFill/>
          <a:ln w="12700" cap="flat" cmpd="sng">
            <a:solidFill>
              <a:srgbClr val="800000"/>
            </a:solidFill>
            <a:prstDash val="solid"/>
            <a:miter/>
            <a:headEnd type="none" w="med" len="med"/>
            <a:tailEnd type="none" w="med" len="med"/>
          </a:ln>
        </p:spPr>
      </p:pic>
      <p:sp>
        <p:nvSpPr>
          <p:cNvPr id="37893" name="TextBox 3"/>
          <p:cNvSpPr txBox="1"/>
          <p:nvPr/>
        </p:nvSpPr>
        <p:spPr>
          <a:xfrm>
            <a:off x="7451725" y="5559425"/>
            <a:ext cx="1643063" cy="3079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 b="1" dirty="0">
                <a:solidFill>
                  <a:srgbClr val="FFC000"/>
                </a:solidFill>
                <a:ea typeface="楷体_GB2312" pitchFamily="1" charset="-122"/>
              </a:rPr>
              <a:t>（图片来自马凤山）</a:t>
            </a:r>
          </a:p>
        </p:txBody>
      </p:sp>
      <p:sp>
        <p:nvSpPr>
          <p:cNvPr id="37894" name="Text Box 6"/>
          <p:cNvSpPr txBox="1"/>
          <p:nvPr/>
        </p:nvSpPr>
        <p:spPr>
          <a:xfrm>
            <a:off x="1403350" y="260350"/>
            <a:ext cx="6583363" cy="4572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ea typeface="黑体" panose="02010609060101010101" pitchFamily="49" charset="-122"/>
              </a:rPr>
              <a:t>西安城南地裂缝，沿线地面及建筑物开裂破坏。</a:t>
            </a:r>
            <a:endParaRPr lang="zh-CN" altLang="en-US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7895" name="Text Box 3"/>
          <p:cNvSpPr txBox="1"/>
          <p:nvPr/>
        </p:nvSpPr>
        <p:spPr>
          <a:xfrm>
            <a:off x="4572000" y="6021388"/>
            <a:ext cx="4537075" cy="5794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地裂缝两盘沉降差</a:t>
            </a:r>
            <a:r>
              <a:rPr lang="en-US" altLang="zh-CN" sz="16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30-60cm</a:t>
            </a:r>
            <a:r>
              <a:rPr lang="zh-CN" altLang="en-US" sz="16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，致居民楼开裂</a:t>
            </a:r>
            <a:r>
              <a:rPr lang="en-US" altLang="zh-CN" sz="16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(1986</a:t>
            </a:r>
            <a:r>
              <a:rPr lang="zh-CN" altLang="en-US" sz="16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sz="16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sz="16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。后拆除中间单元，保留两侧单元，仍报废。</a:t>
            </a:r>
          </a:p>
        </p:txBody>
      </p:sp>
      <p:sp>
        <p:nvSpPr>
          <p:cNvPr id="37896" name="Text Box 3"/>
          <p:cNvSpPr txBox="1"/>
          <p:nvPr/>
        </p:nvSpPr>
        <p:spPr>
          <a:xfrm>
            <a:off x="107950" y="6002338"/>
            <a:ext cx="4537075" cy="334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rgbClr val="000099"/>
                </a:solidFill>
                <a:latin typeface="楷体_GB2312" pitchFamily="1" charset="-122"/>
                <a:ea typeface="黑体" panose="02010609060101010101" pitchFamily="49" charset="-122"/>
              </a:rPr>
              <a:t>地裂缝通过小区，地面开裂</a:t>
            </a:r>
            <a:r>
              <a:rPr lang="zh-CN" altLang="en-US" sz="1600" b="1" dirty="0">
                <a:solidFill>
                  <a:srgbClr val="000099"/>
                </a:solidFill>
                <a:ea typeface="黑体" panose="02010609060101010101" pitchFamily="49" charset="-122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7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 Box 3"/>
          <p:cNvSpPr txBox="1"/>
          <p:nvPr/>
        </p:nvSpPr>
        <p:spPr>
          <a:xfrm>
            <a:off x="323850" y="4652963"/>
            <a:ext cx="8713788" cy="8239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ea typeface="黑体" panose="02010609060101010101" pitchFamily="49" charset="-122"/>
              </a:rPr>
              <a:t>岩溶地面塌陷（发生在石灰岩溶洞发育地区、基岩覆盖层不厚的地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方，通常具群发性）</a:t>
            </a:r>
          </a:p>
        </p:txBody>
      </p:sp>
      <p:pic>
        <p:nvPicPr>
          <p:cNvPr id="38915" name="Picture 3"/>
          <p:cNvPicPr>
            <a:picLocks noChangeAspect="1"/>
          </p:cNvPicPr>
          <p:nvPr/>
        </p:nvPicPr>
        <p:blipFill>
          <a:blip r:embed="rId2"/>
          <a:srcRect l="819" t="1234" r="681" b="1089"/>
          <a:stretch>
            <a:fillRect/>
          </a:stretch>
        </p:blipFill>
        <p:spPr>
          <a:xfrm>
            <a:off x="0" y="885825"/>
            <a:ext cx="4498975" cy="31861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8916" name="Picture 2" descr="岩溶地~1"/>
          <p:cNvPicPr>
            <a:picLocks noChangeAspect="1"/>
          </p:cNvPicPr>
          <p:nvPr/>
        </p:nvPicPr>
        <p:blipFill>
          <a:blip r:embed="rId3">
            <a:lum contrast="6000"/>
          </a:blip>
          <a:srcRect r="1880"/>
          <a:stretch>
            <a:fillRect/>
          </a:stretch>
        </p:blipFill>
        <p:spPr>
          <a:xfrm>
            <a:off x="4470400" y="838200"/>
            <a:ext cx="4675188" cy="32400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 Box 2"/>
          <p:cNvSpPr txBox="1"/>
          <p:nvPr/>
        </p:nvSpPr>
        <p:spPr>
          <a:xfrm>
            <a:off x="323850" y="476250"/>
            <a:ext cx="4537075" cy="39322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ts val="1200"/>
              </a:spcBef>
              <a:spcAft>
                <a:spcPts val="12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寻找出路</a:t>
            </a:r>
          </a:p>
          <a:p>
            <a:pPr marL="0" lvl="0" indent="0" algn="just" eaLnBrk="1" hangingPunct="1">
              <a:spcBef>
                <a:spcPts val="1200"/>
              </a:spcBef>
              <a:spcAft>
                <a:spcPts val="1200"/>
              </a:spcAft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生存和发展，与资源和环境问题之间，彼此矛盾、相互关联。需要找到合理解决的途径。</a:t>
            </a:r>
          </a:p>
          <a:p>
            <a:pPr marL="0" lvl="0" indent="0" algn="just" eaLnBrk="1" hangingPunct="1">
              <a:spcBef>
                <a:spcPts val="1200"/>
              </a:spcBef>
              <a:spcAft>
                <a:spcPts val="1200"/>
              </a:spcAft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了解地球环境的性质以及其中发生的各种作用的规律（地球和地壳、内外动力地质作用）。</a:t>
            </a:r>
          </a:p>
          <a:p>
            <a:pPr marL="0" lvl="0" indent="0" algn="just" eaLnBrk="1" hangingPunct="1">
              <a:spcBef>
                <a:spcPts val="1200"/>
              </a:spcBef>
              <a:spcAft>
                <a:spcPts val="1200"/>
              </a:spcAft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可持续发展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9939" name="Picture 5" descr="anti- environmentism-b"/>
          <p:cNvPicPr>
            <a:picLocks noChangeAspect="1"/>
          </p:cNvPicPr>
          <p:nvPr/>
        </p:nvPicPr>
        <p:blipFill>
          <a:blip r:embed="rId2"/>
          <a:srcRect b="15234"/>
          <a:stretch>
            <a:fillRect/>
          </a:stretch>
        </p:blipFill>
        <p:spPr>
          <a:xfrm>
            <a:off x="4932363" y="44450"/>
            <a:ext cx="3998912" cy="41624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9940" name="Text Box 4"/>
          <p:cNvSpPr txBox="1"/>
          <p:nvPr/>
        </p:nvSpPr>
        <p:spPr>
          <a:xfrm>
            <a:off x="5076825" y="3357563"/>
            <a:ext cx="3357563" cy="70008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zh-CN" sz="4000" b="1" dirty="0">
                <a:solidFill>
                  <a:srgbClr val="FFFF00"/>
                </a:solidFill>
                <a:ea typeface="楷体_GB2312" pitchFamily="1" charset="-122"/>
              </a:rPr>
              <a:t>环境？ 生存？</a:t>
            </a:r>
          </a:p>
        </p:txBody>
      </p:sp>
      <p:sp>
        <p:nvSpPr>
          <p:cNvPr id="39941" name="Text Box 5"/>
          <p:cNvSpPr txBox="1"/>
          <p:nvPr/>
        </p:nvSpPr>
        <p:spPr>
          <a:xfrm>
            <a:off x="395288" y="4438650"/>
            <a:ext cx="8137525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ts val="1200"/>
              </a:spcBef>
              <a:spcAft>
                <a:spcPts val="1200"/>
              </a:spcAft>
              <a:buClrTx/>
              <a:buFont typeface="Arial" panose="020B0604020202020204" pitchFamily="34" charset="0"/>
              <a:buNone/>
            </a:pPr>
            <a:endParaRPr lang="zh-CN" altLang="en-US" sz="2400" b="1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 Box 2"/>
          <p:cNvSpPr txBox="1"/>
          <p:nvPr/>
        </p:nvSpPr>
        <p:spPr>
          <a:xfrm>
            <a:off x="541338" y="549275"/>
            <a:ext cx="7920037" cy="56324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4. 课程目的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了解地球，个人兴趣；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环境保护和可持续发展，政府决策，社会共识。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endParaRPr lang="zh-CN" altLang="en-US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如何学好这门课？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课堂授课，力求最新成果，趣味性；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课外阅读和调研：针对有兴趣的课题，做深入阅读和调研（专业文献、著作，网络）；读书报告；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实践（可选）：参观考察清华地质角、地质博物馆、北京西山野外考察。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考核方式：平时作业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15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%，读书报告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35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%，期末试卷50%。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86" name="Group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2509548"/>
              </p:ext>
            </p:extLst>
          </p:nvPr>
        </p:nvGraphicFramePr>
        <p:xfrm>
          <a:off x="323850" y="693738"/>
          <a:ext cx="8353425" cy="5780088"/>
        </p:xfrm>
        <a:graphic>
          <a:graphicData uri="http://schemas.openxmlformats.org/drawingml/2006/table">
            <a:tbl>
              <a:tblPr/>
              <a:tblGrid>
                <a:gridCol w="6376988"/>
                <a:gridCol w="1141412"/>
                <a:gridCol w="835025"/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内  容</a:t>
                      </a:r>
                      <a:endParaRPr kumimoji="0" lang="zh-CN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课时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周次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序言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地球和地壳及造岩矿物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2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、</a:t>
                      </a: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2</a:t>
                      </a: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内动力地质作用（岩浆作用、地壳运动、变质作用）及结晶岩</a:t>
                      </a:r>
                      <a:endParaRPr kumimoji="0" lang="zh-CN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3</a:t>
                      </a: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、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46088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外动力地质作用（风化作用，侵蚀搬运和沉积作用）及沉积岩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2</a:t>
                      </a: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地质年代及地球的历史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4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6、7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地球的大气圈及其环境问题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2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8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地球的水圈及其环境问题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2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9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地球的生物圈及生态问题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2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10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固体废弃物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2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灾害地质现象和环境地质问题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4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2、</a:t>
                      </a: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13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人口和资源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2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14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能源问题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15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环境保护和可持续发展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15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期末考试（开卷）</a:t>
                      </a:r>
                      <a:endParaRPr kumimoji="0" 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2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3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chemeClr val="tx2"/>
                        </a:buClr>
                        <a:buSzPct val="65000"/>
                        <a:buFont typeface="Arial" panose="020B0604020202020204" pitchFamily="34" charset="0"/>
                        <a:buNone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16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</a:endParaRPr>
                    </a:p>
                  </a:txBody>
                  <a:tcPr marL="64770" marR="64770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42052" name="Rectangle 5"/>
          <p:cNvSpPr/>
          <p:nvPr/>
        </p:nvSpPr>
        <p:spPr>
          <a:xfrm>
            <a:off x="0" y="0"/>
            <a:ext cx="9144000" cy="461963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endParaRPr lang="zh-CN" altLang="en-US" sz="4000" b="1" dirty="0">
              <a:solidFill>
                <a:srgbClr val="000099"/>
              </a:solidFill>
              <a:ea typeface="楷体_GB2312" pitchFamily="1" charset="-122"/>
            </a:endParaRPr>
          </a:p>
        </p:txBody>
      </p:sp>
      <p:sp>
        <p:nvSpPr>
          <p:cNvPr id="42053" name="Text Box 69"/>
          <p:cNvSpPr txBox="1"/>
          <p:nvPr/>
        </p:nvSpPr>
        <p:spPr>
          <a:xfrm>
            <a:off x="3419475" y="260350"/>
            <a:ext cx="1200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000099"/>
                </a:solidFill>
                <a:ea typeface="黑体" panose="02010609060101010101" pitchFamily="49" charset="-122"/>
              </a:rPr>
              <a:t>教学日历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ext Box 9"/>
          <p:cNvSpPr txBox="1"/>
          <p:nvPr/>
        </p:nvSpPr>
        <p:spPr>
          <a:xfrm>
            <a:off x="323850" y="692150"/>
            <a:ext cx="8654415" cy="38309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u="sng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地球与人类环境参考书</a:t>
            </a:r>
          </a:p>
          <a:p>
            <a:pPr marL="0" lvl="0" indent="0" algn="ctr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endParaRPr lang="zh-CN" altLang="en-US" sz="2000" u="sng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．现代地质学讲座，赵懿英 方一亭 主编，南京大学出版社，</a:t>
            </a: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1990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 ；</a:t>
            </a:r>
            <a:endParaRPr lang="en-US" altLang="zh-CN" sz="18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 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普通地质学（第二版），吴泰然 何国琦 编著，北京大学出版社，</a:t>
            </a: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2011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年；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．环境保护与可持续发展（第二版），钱易 唐孝炎，高等教育出版社，</a:t>
            </a: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2010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年；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环境地学(第2版)，赵烨主编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，</a:t>
            </a: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高等教育出版社，2015</a:t>
            </a:r>
            <a:r>
              <a:rPr lang="zh-CN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年。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．全球变化（第二版），张兰生 方修琦 任国玉 编著，高等教育出版社，</a:t>
            </a: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2017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年；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6. 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环境地质学，朱大奎 王颖 陈方 编著，高等教育出版社，</a:t>
            </a: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2000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年；</a:t>
            </a:r>
            <a:endParaRPr lang="zh-CN" altLang="en-US" sz="18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 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环境地学原理，李天杰 宁大同 等编著，化学工业出版社，</a:t>
            </a:r>
            <a:r>
              <a:rPr lang="en-US" altLang="zh-CN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2004</a:t>
            </a:r>
            <a:r>
              <a:rPr lang="zh-CN" altLang="en-US" sz="18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684213" y="692150"/>
            <a:ext cx="5111750" cy="337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1pPr>
            <a:lvl2pPr marL="742950" indent="-28575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2pPr>
            <a:lvl3pPr marL="1143000" indent="-22860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3pPr>
            <a:lvl4pPr marL="1600200" indent="-22860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4pPr>
            <a:lvl5pPr marL="2057400" indent="-228600" eaLnBrk="0" hangingPunct="0"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5pPr>
            <a:lvl6pPr marL="25146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6pPr>
            <a:lvl7pPr marL="29718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7pPr>
            <a:lvl8pPr marL="34290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8pPr>
            <a:lvl9pPr marL="3886200" indent="-228600" algn="just" eaLnBrk="0" fontAlgn="base" hangingPunct="0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rgbClr val="000099"/>
                </a:solidFill>
                <a:latin typeface="Times New Roman" panose="02020603050405020304" pitchFamily="18" charset="0"/>
                <a:ea typeface="楷体_GB2312" pitchFamily="1" charset="-122"/>
              </a:defRPr>
            </a:lvl9pPr>
          </a:lstStyle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环境变化 → 生物圈及人类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或不适应，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或是直接有害。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已经发生和正在发生的变化：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人类活动，主因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自然过程，次因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3"/>
          <p:cNvSpPr txBox="1"/>
          <p:nvPr/>
        </p:nvSpPr>
        <p:spPr>
          <a:xfrm>
            <a:off x="323850" y="620713"/>
            <a:ext cx="8458200" cy="27670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buClrTx/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 </a:t>
            </a: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人类活动对地球环境影响</a:t>
            </a:r>
          </a:p>
          <a:p>
            <a:pPr marL="0" lvl="0" indent="0" algn="just" eaLnBrk="1" hangingPunct="1">
              <a:buClrTx/>
              <a:buFont typeface="Arial" panose="020B0604020202020204" pitchFamily="34" charset="0"/>
              <a:buNone/>
            </a:pP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19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世纪以前，人类社会以农业文明为主。</a:t>
            </a:r>
          </a:p>
          <a:p>
            <a:pPr marL="0" lvl="0" indent="0" algn="just" eaLnBrk="1" hangingPunct="1"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开荒种地、砍伐森林、狩猎动物</a:t>
            </a:r>
          </a:p>
          <a:p>
            <a:pPr marL="0" lvl="0" indent="0" algn="just" eaLnBrk="1" hangingPunct="1"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小范围、局部地区、轻微的环境影响 → 森林减少、水土流失、野生动物减少、原始的生态状况被改变。</a:t>
            </a:r>
          </a:p>
        </p:txBody>
      </p:sp>
      <p:pic>
        <p:nvPicPr>
          <p:cNvPr id="8195" name="Picture 4" descr="energy and time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25888"/>
            <a:ext cx="9144000" cy="29321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3"/>
          <p:cNvSpPr txBox="1"/>
          <p:nvPr/>
        </p:nvSpPr>
        <p:spPr>
          <a:xfrm>
            <a:off x="466725" y="836613"/>
            <a:ext cx="8281988" cy="15319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buClrTx/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19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世纪以来，人类进入了工业文明阶段。</a:t>
            </a:r>
          </a:p>
          <a:p>
            <a:pPr marL="0" lvl="0" indent="0" eaLnBrk="1" hangingPunct="1">
              <a:lnSpc>
                <a:spcPct val="150000"/>
              </a:lnSpc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资源开发、工业农业生产、工程建设、生活消费 - 剧增。</a:t>
            </a:r>
          </a:p>
          <a:p>
            <a:pPr marL="0" lvl="0" indent="0" eaLnBrk="1" hangingPunct="1"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对地表环境的改变，剧烈而普遍。</a:t>
            </a:r>
          </a:p>
        </p:txBody>
      </p:sp>
      <p:pic>
        <p:nvPicPr>
          <p:cNvPr id="9219" name="Picture 6" descr="energy and time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67163"/>
            <a:ext cx="9144000" cy="289083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6"/>
          <p:cNvSpPr txBox="1"/>
          <p:nvPr/>
        </p:nvSpPr>
        <p:spPr>
          <a:xfrm>
            <a:off x="395288" y="908050"/>
            <a:ext cx="4752975" cy="30178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人类发展、从自然界获得利益的同时，遇到了重大困难：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en-US" altLang="zh-CN" sz="2400" dirty="0">
              <a:solidFill>
                <a:srgbClr val="0000CC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eaLnBrk="1" hangingPunct="1">
              <a:spcBef>
                <a:spcPct val="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资源危机</a:t>
            </a:r>
          </a:p>
          <a:p>
            <a:pPr marL="0" lvl="0" indent="0" eaLnBrk="1" hangingPunct="1">
              <a:spcBef>
                <a:spcPct val="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人口爆炸</a:t>
            </a:r>
          </a:p>
          <a:p>
            <a:pPr marL="0" lvl="0" indent="0" eaLnBrk="1" hangingPunct="1">
              <a:spcBef>
                <a:spcPct val="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生态破坏</a:t>
            </a:r>
          </a:p>
          <a:p>
            <a:pPr marL="0" lvl="0" indent="0" eaLnBrk="1" hangingPunct="1">
              <a:spcBef>
                <a:spcPct val="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环境恶化及污染</a:t>
            </a:r>
          </a:p>
          <a:p>
            <a:pPr marL="0" lvl="0" indent="0" eaLnBrk="1" hangingPunct="1">
              <a:spcBef>
                <a:spcPct val="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20204" pitchFamily="34" charset="0"/>
              </a:rPr>
              <a:t>灾害</a:t>
            </a:r>
          </a:p>
        </p:txBody>
      </p:sp>
      <p:pic>
        <p:nvPicPr>
          <p:cNvPr id="10243" name="Picture 17" descr="文明和环境-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50" y="838200"/>
            <a:ext cx="3870325" cy="590391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2"/>
          <p:cNvSpPr txBox="1"/>
          <p:nvPr/>
        </p:nvSpPr>
        <p:spPr>
          <a:xfrm>
            <a:off x="539750" y="785813"/>
            <a:ext cx="7772400" cy="3797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30000"/>
              </a:spcBef>
              <a:spcAft>
                <a:spcPts val="1800"/>
              </a:spcAft>
              <a:buClrTx/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 </a:t>
            </a: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环境和</a:t>
            </a:r>
            <a:r>
              <a:rPr lang="zh-CN" altLang="en-US" sz="2400" b="1" dirty="0">
                <a:solidFill>
                  <a:srgbClr val="000099"/>
                </a:solidFill>
                <a:ea typeface="黑体" panose="02010609060101010101" pitchFamily="49" charset="-122"/>
              </a:rPr>
              <a:t>灾害</a:t>
            </a: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问题及出路</a:t>
            </a:r>
          </a:p>
          <a:p>
            <a:pPr marL="0" lvl="0" indent="0" algn="just" eaLnBrk="1" hangingPunct="1"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3.1 </a:t>
            </a:r>
            <a:r>
              <a:rPr lang="zh-CN" altLang="en-US" sz="2400" b="1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资源危机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地球的空间和资源都是有限的。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CC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资源：土地、能源、矿物、水资源、生物资源等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endParaRPr lang="zh-CN" altLang="en-US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人口增加、生产规模扩大、生活水平及需求提高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lvl="0" indent="0" algn="just" eaLnBrk="1" hangingPunct="1">
              <a:spcBef>
                <a:spcPts val="6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→资源消耗增加。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026"/>
          <p:cNvSpPr txBox="1"/>
          <p:nvPr/>
        </p:nvSpPr>
        <p:spPr>
          <a:xfrm>
            <a:off x="495300" y="2060575"/>
            <a:ext cx="7488238" cy="3416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水资源—可恢复，可供量有限；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生物资源—可再生，可供量有限；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土地资源—总面积有限，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矿产资源—总地质储量有限。 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SzPct val="100000"/>
              <a:buChar char="Ø"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能源 — 部分为地质矿产资源（如煤、石油、天然气等），不可再生；部分（如水能、风能、太阳能）可再生，但供给量有限。</a:t>
            </a:r>
          </a:p>
        </p:txBody>
      </p:sp>
      <p:sp>
        <p:nvSpPr>
          <p:cNvPr id="12291" name="Text Box 1028"/>
          <p:cNvSpPr txBox="1"/>
          <p:nvPr/>
        </p:nvSpPr>
        <p:spPr>
          <a:xfrm>
            <a:off x="539750" y="563563"/>
            <a:ext cx="6696075" cy="1016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Wingdings" panose="05000000000000000000" pitchFamily="2" charset="2"/>
              <a:buChar char="v"/>
              <a:defRPr sz="3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800" b="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400" b="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–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65000"/>
              <a:buFont typeface="Wingdings" panose="05000000000000000000" pitchFamily="2" charset="2"/>
              <a:buChar char="•"/>
              <a:defRPr sz="2000" b="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尖锐的矛盾：</a:t>
            </a:r>
          </a:p>
          <a:p>
            <a:pPr marL="0" lvl="0" indent="0"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对资源的消耗和需求的增长 </a:t>
            </a:r>
            <a:r>
              <a:rPr lang="en-US" altLang="zh-CN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 </a:t>
            </a:r>
            <a:r>
              <a:rPr lang="zh-CN" altLang="en-US" sz="2400" dirty="0">
                <a:solidFill>
                  <a:srgbClr val="0000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资源的有限性。</a:t>
            </a:r>
            <a:endParaRPr lang="en-US" altLang="zh-CN" sz="2400" dirty="0">
              <a:solidFill>
                <a:srgbClr val="0000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/>
    </p:bldLst>
  </p:timing>
</p:sld>
</file>

<file path=ppt/theme/theme1.xml><?xml version="1.0" encoding="utf-8"?>
<a:theme xmlns:a="http://schemas.openxmlformats.org/drawingml/2006/main" name="模板">
  <a:themeElements>
    <a:clrScheme name="模板 1">
      <a:dk1>
        <a:srgbClr val="463634"/>
      </a:dk1>
      <a:lt1>
        <a:srgbClr val="AA947E"/>
      </a:lt1>
      <a:dk2>
        <a:srgbClr val="795241"/>
      </a:dk2>
      <a:lt2>
        <a:srgbClr val="000000"/>
      </a:lt2>
      <a:accent1>
        <a:srgbClr val="F9DBD3"/>
      </a:accent1>
      <a:accent2>
        <a:srgbClr val="DACA9C"/>
      </a:accent2>
      <a:accent3>
        <a:srgbClr val="D2C8C0"/>
      </a:accent3>
      <a:accent4>
        <a:srgbClr val="3A2D2B"/>
      </a:accent4>
      <a:accent5>
        <a:srgbClr val="FBEAE6"/>
      </a:accent5>
      <a:accent6>
        <a:srgbClr val="C5B78D"/>
      </a:accent6>
      <a:hlink>
        <a:srgbClr val="393A18"/>
      </a:hlink>
      <a:folHlink>
        <a:srgbClr val="560000"/>
      </a:folHlink>
    </a:clrScheme>
    <a:fontScheme name="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eaVert" wrap="square" lIns="91440" tIns="45720" rIns="91440" bIns="45720" numCol="1" anchor="t" anchorCtr="0" compatLnSpc="1">
        <a:spAutoFit/>
      </a:bodyPr>
      <a:lstStyle>
        <a:defPPr marL="0" marR="0" indent="0" algn="just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24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Times New Roman" panose="02020603050405020304" pitchFamily="18" charset="0"/>
            <a:ea typeface="楷体_GB2312" pitchFamily="1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eaVert" wrap="square" lIns="91440" tIns="45720" rIns="91440" bIns="45720" numCol="1" anchor="t" anchorCtr="0" compatLnSpc="1">
        <a:spAutoFit/>
      </a:bodyPr>
      <a:lstStyle>
        <a:defPPr marL="0" marR="0" indent="0" algn="just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24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Times New Roman" panose="02020603050405020304" pitchFamily="18" charset="0"/>
            <a:ea typeface="楷体_GB2312" pitchFamily="1" charset="-122"/>
          </a:defRPr>
        </a:defPPr>
      </a:lstStyle>
    </a:lnDef>
  </a:objectDefaults>
  <a:extraClrSchemeLst>
    <a:extraClrScheme>
      <a:clrScheme name="模板 1">
        <a:dk1>
          <a:srgbClr val="463634"/>
        </a:dk1>
        <a:lt1>
          <a:srgbClr val="AA947E"/>
        </a:lt1>
        <a:dk2>
          <a:srgbClr val="795241"/>
        </a:dk2>
        <a:lt2>
          <a:srgbClr val="000000"/>
        </a:lt2>
        <a:accent1>
          <a:srgbClr val="F9DBD3"/>
        </a:accent1>
        <a:accent2>
          <a:srgbClr val="DACA9C"/>
        </a:accent2>
        <a:accent3>
          <a:srgbClr val="D2C8C0"/>
        </a:accent3>
        <a:accent4>
          <a:srgbClr val="3A2D2B"/>
        </a:accent4>
        <a:accent5>
          <a:srgbClr val="FBEAE6"/>
        </a:accent5>
        <a:accent6>
          <a:srgbClr val="C5B78D"/>
        </a:accent6>
        <a:hlink>
          <a:srgbClr val="393A18"/>
        </a:hlink>
        <a:folHlink>
          <a:srgbClr val="56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模板 2">
        <a:dk1>
          <a:srgbClr val="463634"/>
        </a:dk1>
        <a:lt1>
          <a:srgbClr val="FFFFCC"/>
        </a:lt1>
        <a:dk2>
          <a:srgbClr val="795241"/>
        </a:dk2>
        <a:lt2>
          <a:srgbClr val="000000"/>
        </a:lt2>
        <a:accent1>
          <a:srgbClr val="F9DBD3"/>
        </a:accent1>
        <a:accent2>
          <a:srgbClr val="DACA9C"/>
        </a:accent2>
        <a:accent3>
          <a:srgbClr val="FFFFE2"/>
        </a:accent3>
        <a:accent4>
          <a:srgbClr val="3A2D2B"/>
        </a:accent4>
        <a:accent5>
          <a:srgbClr val="FBEAE6"/>
        </a:accent5>
        <a:accent6>
          <a:srgbClr val="C5B78D"/>
        </a:accent6>
        <a:hlink>
          <a:srgbClr val="393A18"/>
        </a:hlink>
        <a:folHlink>
          <a:srgbClr val="56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模板_2">
  <a:themeElements>
    <a:clrScheme name="模板_2 1">
      <a:dk1>
        <a:srgbClr val="463634"/>
      </a:dk1>
      <a:lt1>
        <a:srgbClr val="AA947E"/>
      </a:lt1>
      <a:dk2>
        <a:srgbClr val="795241"/>
      </a:dk2>
      <a:lt2>
        <a:srgbClr val="000000"/>
      </a:lt2>
      <a:accent1>
        <a:srgbClr val="F9DBD3"/>
      </a:accent1>
      <a:accent2>
        <a:srgbClr val="DACA9C"/>
      </a:accent2>
      <a:accent3>
        <a:srgbClr val="D2C8C0"/>
      </a:accent3>
      <a:accent4>
        <a:srgbClr val="3A2D2B"/>
      </a:accent4>
      <a:accent5>
        <a:srgbClr val="FBEAE6"/>
      </a:accent5>
      <a:accent6>
        <a:srgbClr val="C5B78D"/>
      </a:accent6>
      <a:hlink>
        <a:srgbClr val="393A18"/>
      </a:hlink>
      <a:folHlink>
        <a:srgbClr val="560000"/>
      </a:folHlink>
    </a:clrScheme>
    <a:fontScheme name="模板_2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eaVert" wrap="square" lIns="91440" tIns="45720" rIns="91440" bIns="45720" numCol="1" anchor="t" anchorCtr="0" compatLnSpc="1">
        <a:spAutoFit/>
      </a:bodyPr>
      <a:lstStyle>
        <a:defPPr marL="0" marR="0" indent="0" algn="just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24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Times New Roman" panose="02020603050405020304" pitchFamily="18" charset="0"/>
            <a:ea typeface="楷体_GB2312" pitchFamily="1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eaVert" wrap="square" lIns="91440" tIns="45720" rIns="91440" bIns="45720" numCol="1" anchor="t" anchorCtr="0" compatLnSpc="1">
        <a:spAutoFit/>
      </a:bodyPr>
      <a:lstStyle>
        <a:defPPr marL="0" marR="0" indent="0" algn="just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24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Times New Roman" panose="02020603050405020304" pitchFamily="18" charset="0"/>
            <a:ea typeface="楷体_GB2312" pitchFamily="1" charset="-122"/>
          </a:defRPr>
        </a:defPPr>
      </a:lstStyle>
    </a:lnDef>
  </a:objectDefaults>
  <a:extraClrSchemeLst>
    <a:extraClrScheme>
      <a:clrScheme name="模板_2 1">
        <a:dk1>
          <a:srgbClr val="463634"/>
        </a:dk1>
        <a:lt1>
          <a:srgbClr val="AA947E"/>
        </a:lt1>
        <a:dk2>
          <a:srgbClr val="795241"/>
        </a:dk2>
        <a:lt2>
          <a:srgbClr val="000000"/>
        </a:lt2>
        <a:accent1>
          <a:srgbClr val="F9DBD3"/>
        </a:accent1>
        <a:accent2>
          <a:srgbClr val="DACA9C"/>
        </a:accent2>
        <a:accent3>
          <a:srgbClr val="D2C8C0"/>
        </a:accent3>
        <a:accent4>
          <a:srgbClr val="3A2D2B"/>
        </a:accent4>
        <a:accent5>
          <a:srgbClr val="FBEAE6"/>
        </a:accent5>
        <a:accent6>
          <a:srgbClr val="C5B78D"/>
        </a:accent6>
        <a:hlink>
          <a:srgbClr val="393A18"/>
        </a:hlink>
        <a:folHlink>
          <a:srgbClr val="56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模板_2 2">
        <a:dk1>
          <a:srgbClr val="463634"/>
        </a:dk1>
        <a:lt1>
          <a:srgbClr val="FFFFCC"/>
        </a:lt1>
        <a:dk2>
          <a:srgbClr val="795241"/>
        </a:dk2>
        <a:lt2>
          <a:srgbClr val="000000"/>
        </a:lt2>
        <a:accent1>
          <a:srgbClr val="F9DBD3"/>
        </a:accent1>
        <a:accent2>
          <a:srgbClr val="DACA9C"/>
        </a:accent2>
        <a:accent3>
          <a:srgbClr val="FFFFE2"/>
        </a:accent3>
        <a:accent4>
          <a:srgbClr val="3A2D2B"/>
        </a:accent4>
        <a:accent5>
          <a:srgbClr val="FBEAE6"/>
        </a:accent5>
        <a:accent6>
          <a:srgbClr val="C5B78D"/>
        </a:accent6>
        <a:hlink>
          <a:srgbClr val="393A18"/>
        </a:hlink>
        <a:folHlink>
          <a:srgbClr val="56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模板_2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D:\wennew2\教学2002\模板.pot</Template>
  <TotalTime>2</TotalTime>
  <Words>1993</Words>
  <Application>Microsoft Office PowerPoint</Application>
  <PresentationFormat>全屏显示(4:3)</PresentationFormat>
  <Paragraphs>233</Paragraphs>
  <Slides>39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39</vt:i4>
      </vt:variant>
    </vt:vector>
  </HeadingPairs>
  <TitlesOfParts>
    <vt:vector size="48" baseType="lpstr">
      <vt:lpstr>黑体</vt:lpstr>
      <vt:lpstr>楷体_GB2312</vt:lpstr>
      <vt:lpstr>宋体</vt:lpstr>
      <vt:lpstr>Arial</vt:lpstr>
      <vt:lpstr>Calibri</vt:lpstr>
      <vt:lpstr>Times New Roman</vt:lpstr>
      <vt:lpstr>Wingdings</vt:lpstr>
      <vt:lpstr>模板</vt:lpstr>
      <vt:lpstr>模板_2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tsinghua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wqb</dc:creator>
  <cp:lastModifiedBy>Lenovo</cp:lastModifiedBy>
  <cp:revision>201</cp:revision>
  <dcterms:created xsi:type="dcterms:W3CDTF">2002-09-09T19:02:00Z</dcterms:created>
  <dcterms:modified xsi:type="dcterms:W3CDTF">2019-09-12T11:04:14Z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

<file path=docProps/thumbnail.jpeg>
</file>